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2" r:id="rId5"/>
    <p:sldId id="269" r:id="rId6"/>
    <p:sldId id="260" r:id="rId7"/>
  </p:sldIdLst>
  <p:sldSz cx="9144000" cy="6858000" type="screen4x3"/>
  <p:notesSz cx="7077075" cy="9363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03" autoAdjust="0"/>
    <p:restoredTop sz="78292" autoAdjust="0"/>
  </p:normalViewPr>
  <p:slideViewPr>
    <p:cSldViewPr>
      <p:cViewPr>
        <p:scale>
          <a:sx n="76" d="100"/>
          <a:sy n="76" d="100"/>
        </p:scale>
        <p:origin x="-8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1152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EF6F9A29-B818-4865-81AC-A0198C93854C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17649898-9DF5-40D7-A142-DCA6ABF0D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74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Mathew+18:21-35&amp;version=NKJV#fen-NKJV-23757a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www.biblegateway.com/passage/?search=Mathew+18:21-35&amp;version=NKJV#fen-NKJV-23763c" TargetMode="External"/><Relationship Id="rId4" Type="http://schemas.openxmlformats.org/officeDocument/2006/relationships/hyperlink" Target="https://www.biblegateway.com/passage/?search=Mathew+18:21-35&amp;version=NKJV#fen-NKJV-23757b" TargetMode="Externa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Romans+12%3A10&amp;version=ESV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biblegateway.com/passage/?search=Romans+5%3A8&amp;version=ESV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49898-9DF5-40D7-A142-DCA6ABF0D8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08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Romans 5:1</a:t>
            </a:r>
          </a:p>
          <a:p>
            <a:r>
              <a:rPr lang="en-US" dirty="0" smtClean="0"/>
              <a:t>[ Faith Triumphs in Trouble ] Therefore, having been justified by faith, we have Kindness with God through our Lord Jesus Christ,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49898-9DF5-40D7-A142-DCA6ABF0D8F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098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The Parable of the Unforgiving Servant</a:t>
            </a:r>
          </a:p>
          <a:p>
            <a:r>
              <a:rPr lang="en-US" baseline="30000" dirty="0" smtClean="0"/>
              <a:t>21 </a:t>
            </a:r>
            <a:r>
              <a:rPr lang="en-US" dirty="0" smtClean="0"/>
              <a:t>Then Peter came to Him and said, “Lord, how often shall my brother sin against me, and I forgive him? Up to seven times?”</a:t>
            </a:r>
          </a:p>
          <a:p>
            <a:r>
              <a:rPr lang="en-US" baseline="30000" dirty="0" smtClean="0"/>
              <a:t>22 </a:t>
            </a:r>
            <a:r>
              <a:rPr lang="en-US" dirty="0" smtClean="0"/>
              <a:t>Jesus said to him, “I do not say to you, up to seven times, but up to seventy times seven. </a:t>
            </a:r>
            <a:r>
              <a:rPr lang="en-US" baseline="30000" dirty="0" smtClean="0"/>
              <a:t>23 </a:t>
            </a:r>
            <a:r>
              <a:rPr lang="en-US" dirty="0" smtClean="0"/>
              <a:t>Therefore the kingdom of heaven is like a certain king who wanted to settle accounts with his servants. </a:t>
            </a:r>
            <a:r>
              <a:rPr lang="en-US" baseline="30000" dirty="0" smtClean="0"/>
              <a:t>24 </a:t>
            </a:r>
            <a:r>
              <a:rPr lang="en-US" dirty="0" smtClean="0"/>
              <a:t>And when he had begun to settle accounts, one was brought to him who owed him ten thousand ( $251,000,000)  talents. </a:t>
            </a:r>
            <a:r>
              <a:rPr lang="en-US" baseline="30000" dirty="0" smtClean="0"/>
              <a:t>25 </a:t>
            </a:r>
            <a:r>
              <a:rPr lang="en-US" dirty="0" smtClean="0"/>
              <a:t>But as he was not able to pay, his master commanded that he be sold, with his wife and children and all that he had, and that payment be made. </a:t>
            </a:r>
            <a:r>
              <a:rPr lang="en-US" baseline="30000" dirty="0" smtClean="0"/>
              <a:t>26 </a:t>
            </a:r>
            <a:r>
              <a:rPr lang="en-US" dirty="0" smtClean="0"/>
              <a:t>The servant therefore fell down before him, saying, ‘Master, have patience with me, and I will pay you all.’ </a:t>
            </a:r>
            <a:r>
              <a:rPr lang="en-US" baseline="30000" dirty="0" smtClean="0"/>
              <a:t>27 </a:t>
            </a:r>
            <a:r>
              <a:rPr lang="en-US" dirty="0" smtClean="0"/>
              <a:t>Then the master of that servant was moved with compassion, released him, and forgave him the debt.</a:t>
            </a:r>
          </a:p>
          <a:p>
            <a:r>
              <a:rPr lang="en-US" baseline="30000" dirty="0" smtClean="0"/>
              <a:t>28 </a:t>
            </a:r>
            <a:r>
              <a:rPr lang="en-US" dirty="0" smtClean="0"/>
              <a:t>“But that servant went out and found one of his fellow servants who owed him a hundred ($10,000 )denarii; and he laid hands on him and took </a:t>
            </a:r>
            <a:r>
              <a:rPr lang="en-US" i="1" dirty="0" smtClean="0"/>
              <a:t>him</a:t>
            </a:r>
            <a:r>
              <a:rPr lang="en-US" dirty="0" smtClean="0"/>
              <a:t> by the throat, saying, ‘Pay me what you owe!’ </a:t>
            </a:r>
            <a:r>
              <a:rPr lang="en-US" baseline="30000" dirty="0" smtClean="0"/>
              <a:t>29 </a:t>
            </a:r>
            <a:r>
              <a:rPr lang="en-US" dirty="0" smtClean="0"/>
              <a:t>So his fellow servant fell down </a:t>
            </a:r>
            <a:r>
              <a:rPr lang="en-US" baseline="30000" dirty="0" smtClean="0"/>
              <a:t>[</a:t>
            </a:r>
            <a:r>
              <a:rPr lang="en-US" baseline="30000" dirty="0" smtClean="0">
                <a:hlinkClick r:id="rId3" tooltip="See footnote a"/>
              </a:rPr>
              <a:t>a</a:t>
            </a:r>
            <a:r>
              <a:rPr lang="en-US" baseline="30000" dirty="0" smtClean="0"/>
              <a:t>]</a:t>
            </a:r>
            <a:r>
              <a:rPr lang="en-US" dirty="0" smtClean="0"/>
              <a:t>at his feet and begged him, saying, ‘Have patience with me, and I will pay you </a:t>
            </a:r>
            <a:r>
              <a:rPr lang="en-US" baseline="30000" dirty="0" smtClean="0"/>
              <a:t>[</a:t>
            </a:r>
            <a:r>
              <a:rPr lang="en-US" baseline="30000" dirty="0" smtClean="0">
                <a:hlinkClick r:id="rId4" tooltip="See footnote b"/>
              </a:rPr>
              <a:t>b</a:t>
            </a:r>
            <a:r>
              <a:rPr lang="en-US" baseline="30000" dirty="0" smtClean="0"/>
              <a:t>]</a:t>
            </a:r>
            <a:r>
              <a:rPr lang="en-US" dirty="0" smtClean="0"/>
              <a:t>all.’ </a:t>
            </a:r>
            <a:r>
              <a:rPr lang="en-US" baseline="30000" dirty="0" smtClean="0"/>
              <a:t>30 </a:t>
            </a:r>
            <a:r>
              <a:rPr lang="en-US" dirty="0" smtClean="0"/>
              <a:t>And he would not, but went and threw him into prison till he should pay the debt. </a:t>
            </a:r>
            <a:r>
              <a:rPr lang="en-US" baseline="30000" dirty="0" smtClean="0"/>
              <a:t>31 </a:t>
            </a:r>
            <a:r>
              <a:rPr lang="en-US" dirty="0" smtClean="0"/>
              <a:t>So when his fellow servants saw what had been done, they were very grieved, and came and told their master all that had been done. </a:t>
            </a:r>
            <a:r>
              <a:rPr lang="en-US" baseline="30000" dirty="0" smtClean="0"/>
              <a:t>32 </a:t>
            </a:r>
            <a:r>
              <a:rPr lang="en-US" dirty="0" smtClean="0"/>
              <a:t>Then his master, after he had called him, said to him, ‘You wicked servant! I forgave you all that debt because you begged me. </a:t>
            </a:r>
            <a:r>
              <a:rPr lang="en-US" baseline="30000" dirty="0" smtClean="0"/>
              <a:t>33 </a:t>
            </a:r>
            <a:r>
              <a:rPr lang="en-US" dirty="0" smtClean="0"/>
              <a:t>Should you not also have had compassion on your fellow servant, just as I had pity on you?’ </a:t>
            </a:r>
            <a:r>
              <a:rPr lang="en-US" baseline="30000" dirty="0" smtClean="0"/>
              <a:t>34 </a:t>
            </a:r>
            <a:r>
              <a:rPr lang="en-US" dirty="0" smtClean="0"/>
              <a:t>And his master was angry, and delivered him to the torturers until he should pay all that was due to him.</a:t>
            </a:r>
          </a:p>
          <a:p>
            <a:r>
              <a:rPr lang="en-US" baseline="30000" dirty="0" smtClean="0"/>
              <a:t>35 </a:t>
            </a:r>
            <a:r>
              <a:rPr lang="en-US" dirty="0" smtClean="0"/>
              <a:t>“So My heavenly Father also will do to you if each of you, from his heart, does not forgive his brother </a:t>
            </a:r>
            <a:r>
              <a:rPr lang="en-US" baseline="30000" dirty="0" smtClean="0"/>
              <a:t>[</a:t>
            </a:r>
            <a:r>
              <a:rPr lang="en-US" baseline="30000" dirty="0" smtClean="0">
                <a:hlinkClick r:id="rId5" tooltip="See footnote c"/>
              </a:rPr>
              <a:t>c</a:t>
            </a:r>
            <a:r>
              <a:rPr lang="en-US" baseline="30000" dirty="0" smtClean="0"/>
              <a:t>]</a:t>
            </a:r>
            <a:r>
              <a:rPr lang="en-US" dirty="0" smtClean="0"/>
              <a:t>his trespasses.”</a:t>
            </a:r>
          </a:p>
          <a:p>
            <a:r>
              <a:rPr lang="en-US" b="1" u="sng" dirty="0" smtClean="0"/>
              <a:t>4 months</a:t>
            </a:r>
            <a:r>
              <a:rPr lang="en-US" b="1" u="sng" baseline="0" dirty="0" smtClean="0"/>
              <a:t> wages vs 200,000 years salary</a:t>
            </a:r>
            <a:endParaRPr lang="en-US" b="1" u="sng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49898-9DF5-40D7-A142-DCA6ABF0D8F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14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Put others First </a:t>
            </a:r>
          </a:p>
          <a:p>
            <a:r>
              <a:rPr lang="en-US" b="1" dirty="0" smtClean="0"/>
              <a:t>Philippians 2:3-4 New King James Version (NKJV)</a:t>
            </a:r>
          </a:p>
          <a:p>
            <a:r>
              <a:rPr lang="en-US" baseline="30000" dirty="0" smtClean="0"/>
              <a:t>3 </a:t>
            </a:r>
            <a:r>
              <a:rPr lang="en-US" i="1" dirty="0" smtClean="0"/>
              <a:t>Let</a:t>
            </a:r>
            <a:r>
              <a:rPr lang="en-US" dirty="0" smtClean="0"/>
              <a:t> nothing </a:t>
            </a:r>
            <a:r>
              <a:rPr lang="en-US" i="1" dirty="0" smtClean="0"/>
              <a:t>be done</a:t>
            </a:r>
            <a:r>
              <a:rPr lang="en-US" dirty="0" smtClean="0"/>
              <a:t> through selfish ambition or conceit, but in lowliness of mind let each esteem others better than himself. </a:t>
            </a:r>
            <a:r>
              <a:rPr lang="en-US" baseline="30000" dirty="0" smtClean="0"/>
              <a:t>4 </a:t>
            </a:r>
            <a:r>
              <a:rPr lang="en-US" dirty="0" smtClean="0"/>
              <a:t>Let each of you look out not only for his own interests, but also for the interests of others.</a:t>
            </a:r>
          </a:p>
          <a:p>
            <a:endParaRPr lang="en-US" dirty="0" smtClean="0"/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Romans 12:10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Love one another with brotherly affection. Outdo one another in showing honor.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Romans 5:8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 God shows his love for us in that while we were still sinners, Christ died for us.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we are around </a:t>
            </a:r>
            <a:r>
              <a:rPr lang="en-U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preverbal “water cooler” 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be the one who finds reasons to like each other rather than reasons not to.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49898-9DF5-40D7-A142-DCA6ABF0D8F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14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we really recognize</a:t>
            </a:r>
            <a:r>
              <a:rPr lang="en-US" baseline="0" dirty="0" smtClean="0"/>
              <a:t> what we have . It is easier to want good for others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49898-9DF5-40D7-A142-DCA6ABF0D8F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140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Spirit in seeking </a:t>
            </a:r>
            <a:r>
              <a:rPr lang="en-US" dirty="0" smtClean="0"/>
              <a:t>Kindness</a:t>
            </a:r>
          </a:p>
          <a:p>
            <a:endParaRPr lang="en-US" dirty="0" smtClean="0"/>
          </a:p>
          <a:p>
            <a:r>
              <a:rPr lang="en-US" dirty="0" smtClean="0"/>
              <a:t>This morning I want you to think of things that you have and let</a:t>
            </a:r>
            <a:r>
              <a:rPr lang="en-US" baseline="0" dirty="0" smtClean="0"/>
              <a:t> us know at praise time!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49898-9DF5-40D7-A142-DCA6ABF0D8F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851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D1C12-78BF-4C22-8EC8-69AA42ADBF74}" type="datetimeFigureOut">
              <a:rPr lang="en-US"/>
              <a:pPr>
                <a:defRPr/>
              </a:pPr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FED15-A81A-49CD-8EE4-79B637ED2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778727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7DBD2-2253-42EF-A0D1-633799663510}" type="datetimeFigureOut">
              <a:rPr lang="en-US"/>
              <a:pPr>
                <a:defRPr/>
              </a:pPr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3B647-BC10-41E5-9D7A-2124DF2B1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150690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CDEC4-4837-4891-B103-975A3F2F0E06}" type="datetimeFigureOut">
              <a:rPr lang="en-US"/>
              <a:pPr>
                <a:defRPr/>
              </a:pPr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B79D3-60BF-4DED-AE6A-8805BC371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170472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3496E-1BA2-44D1-B632-7040F945C14F}" type="datetimeFigureOut">
              <a:rPr lang="en-US"/>
              <a:pPr>
                <a:defRPr/>
              </a:pPr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A31E3-32FD-4786-9B3C-35ED7CC66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11174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41538-7F46-417E-8322-3711C958FB15}" type="datetimeFigureOut">
              <a:rPr lang="en-US"/>
              <a:pPr>
                <a:defRPr/>
              </a:pPr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E1485-2267-4B4A-8C7F-30E8CCBD4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71237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C19D4-50F5-4CF2-AB25-934609401E2D}" type="datetimeFigureOut">
              <a:rPr lang="en-US"/>
              <a:pPr>
                <a:defRPr/>
              </a:pPr>
              <a:t>10/14/2018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6D2E2-4173-4349-B681-D3F201F5D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38445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DF500-D5AC-4B77-AEBF-4F7D0C27B734}" type="datetimeFigureOut">
              <a:rPr lang="en-US"/>
              <a:pPr>
                <a:defRPr/>
              </a:pPr>
              <a:t>10/14/2018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AE085-6C91-4D35-9FDA-D857C6982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767235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D3053-F574-4743-957A-434AF6C25AE3}" type="datetimeFigureOut">
              <a:rPr lang="en-US"/>
              <a:pPr>
                <a:defRPr/>
              </a:pPr>
              <a:t>10/14/2018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EBCE0-8735-4C88-93D7-6C4388D1E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57500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09F50-866D-4C41-AA2D-D9BBEF74F2E1}" type="datetimeFigureOut">
              <a:rPr lang="en-US"/>
              <a:pPr>
                <a:defRPr/>
              </a:pPr>
              <a:t>10/14/2018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17F1D-3A68-41DA-B93F-8E55C7966B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08429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D0E52-FF0C-4F4E-AAEB-65911F2F3E2D}" type="datetimeFigureOut">
              <a:rPr lang="en-US"/>
              <a:pPr>
                <a:defRPr/>
              </a:pPr>
              <a:t>10/14/2018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896CB-6B2A-458E-AF08-6BD58CABB6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50222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73DDD-ADD7-4742-A713-AC6072819255}" type="datetimeFigureOut">
              <a:rPr lang="en-US"/>
              <a:pPr>
                <a:defRPr/>
              </a:pPr>
              <a:t>10/14/2018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95675-D381-45AF-9963-DF851589B0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7275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7F72C1-1AD6-423D-948F-1842F9B0A150}" type="datetimeFigureOut">
              <a:rPr lang="en-US"/>
              <a:pPr>
                <a:defRPr/>
              </a:pPr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C633E8-AB81-472F-9E64-6FE54C02C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9600" dirty="0" smtClean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Kindness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8686800" cy="399256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dirty="0" smtClean="0"/>
              <a:t> </a:t>
            </a:r>
          </a:p>
          <a:p>
            <a:pPr marL="0" indent="0" algn="ctr">
              <a:buNone/>
            </a:pPr>
            <a:r>
              <a:rPr lang="en-US" altLang="en-US" sz="7200" dirty="0" smtClean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Story Time </a:t>
            </a:r>
            <a:endParaRPr lang="en-US" altLang="en-US" sz="7200" dirty="0" smtClean="0">
              <a:solidFill>
                <a:schemeClr val="tx2">
                  <a:lumMod val="75000"/>
                </a:schemeClr>
              </a:solidFill>
              <a:latin typeface="Tempus Sans ITC" panose="04020404030D07020202" pitchFamily="8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10841" y="1349224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Kindness</a:t>
            </a:r>
            <a:endParaRPr lang="en-US" sz="6000" dirty="0">
              <a:solidFill>
                <a:schemeClr val="tx2">
                  <a:lumMod val="75000"/>
                </a:schemeClr>
              </a:solidFill>
              <a:latin typeface="Tempus Sans ITC" panose="04020404030D07020202" pitchFamily="82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424841" y="1349224"/>
            <a:ext cx="8229600" cy="5356376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8800" dirty="0" smtClean="0"/>
              <a:t> </a:t>
            </a:r>
          </a:p>
          <a:p>
            <a:pPr marL="0" indent="0" algn="ctr">
              <a:buNone/>
            </a:pPr>
            <a:r>
              <a:rPr lang="en-US" altLang="en-US" sz="5400" dirty="0" smtClean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Get </a:t>
            </a:r>
            <a:r>
              <a:rPr lang="en-US" altLang="en-US" sz="5400" dirty="0" smtClean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control </a:t>
            </a:r>
            <a:r>
              <a:rPr lang="en-US" altLang="en-US" sz="5400" dirty="0" smtClean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Of Your </a:t>
            </a:r>
            <a:r>
              <a:rPr lang="en-US" altLang="en-US" sz="5400" dirty="0" smtClean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Ego</a:t>
            </a:r>
          </a:p>
          <a:p>
            <a:r>
              <a:rPr lang="en-US" altLang="en-US" sz="5400" dirty="0" smtClean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Put Others First</a:t>
            </a:r>
          </a:p>
          <a:p>
            <a:r>
              <a:rPr lang="en-US" altLang="en-US" sz="5400" dirty="0" smtClean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Practice Kindness</a:t>
            </a:r>
          </a:p>
          <a:p>
            <a:endParaRPr lang="en-US" altLang="en-US" sz="5400" dirty="0" smtClean="0">
              <a:solidFill>
                <a:schemeClr val="tx2">
                  <a:lumMod val="75000"/>
                </a:schemeClr>
              </a:solidFill>
              <a:latin typeface="Tempus Sans ITC" panose="04020404030D07020202" pitchFamily="8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10841" y="1349224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Kindness</a:t>
            </a:r>
            <a:endParaRPr lang="en-US" sz="6000" dirty="0">
              <a:solidFill>
                <a:schemeClr val="tx2">
                  <a:lumMod val="75000"/>
                </a:schemeClr>
              </a:solidFill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8510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76200" y="2133600"/>
            <a:ext cx="8991600" cy="399256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dirty="0" smtClean="0"/>
              <a:t> </a:t>
            </a:r>
            <a:r>
              <a:rPr lang="en-US" altLang="en-US" sz="7200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 Application</a:t>
            </a:r>
          </a:p>
          <a:p>
            <a:r>
              <a:rPr lang="en-US" altLang="en-US" sz="4800" dirty="0" smtClean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Recognize how fortunate we are</a:t>
            </a:r>
          </a:p>
          <a:p>
            <a:r>
              <a:rPr lang="en-US" altLang="en-US" sz="4800" dirty="0" smtClean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Actively be KIND </a:t>
            </a:r>
            <a:endParaRPr lang="en-US" altLang="en-US" sz="4800" dirty="0" smtClean="0">
              <a:solidFill>
                <a:schemeClr val="tx2">
                  <a:lumMod val="75000"/>
                </a:schemeClr>
              </a:solidFill>
              <a:latin typeface="Tempus Sans ITC" panose="04020404030D07020202" pitchFamily="82" charset="0"/>
            </a:endParaRPr>
          </a:p>
          <a:p>
            <a:endParaRPr lang="en-US" altLang="en-US" sz="4400" dirty="0">
              <a:solidFill>
                <a:schemeClr val="tx2">
                  <a:lumMod val="75000"/>
                </a:schemeClr>
              </a:solidFill>
              <a:latin typeface="Tempus Sans ITC" panose="04020404030D07020202" pitchFamily="8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10841" y="1349224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Kindness</a:t>
            </a:r>
            <a:endParaRPr lang="en-US" sz="6000" dirty="0">
              <a:solidFill>
                <a:schemeClr val="tx2">
                  <a:lumMod val="75000"/>
                </a:schemeClr>
              </a:solidFill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7819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2514600" y="1143000"/>
            <a:ext cx="61722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9600" dirty="0" smtClean="0">
                <a:latin typeface="Tempus Sans ITC" panose="04020404030D07020202" pitchFamily="82" charset="0"/>
              </a:rPr>
              <a:t>Pray </a:t>
            </a:r>
          </a:p>
          <a:p>
            <a:pPr marL="0" indent="0" algn="ctr">
              <a:buNone/>
            </a:pPr>
            <a:r>
              <a:rPr lang="en-US" altLang="en-US" sz="9600" dirty="0" smtClean="0">
                <a:latin typeface="Tempus Sans ITC" panose="04020404030D07020202" pitchFamily="82" charset="0"/>
              </a:rPr>
              <a:t>To Find</a:t>
            </a:r>
          </a:p>
          <a:p>
            <a:pPr marL="0" indent="0" algn="ctr">
              <a:buNone/>
            </a:pPr>
            <a:r>
              <a:rPr lang="en-US" altLang="en-US" sz="9600" dirty="0" smtClean="0">
                <a:latin typeface="Tempus Sans ITC" panose="04020404030D07020202" pitchFamily="82" charset="0"/>
              </a:rPr>
              <a:t> Kindness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95789" y="6096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empus Sans ITC" panose="04020404030D07020202" pitchFamily="82" charset="0"/>
              </a:rPr>
              <a:t>Kindness</a:t>
            </a:r>
            <a:endParaRPr lang="en-US" sz="3200" dirty="0">
              <a:latin typeface="Tempus Sans ITC" panose="04020404030D07020202" pitchFamily="82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9184</TotalTime>
  <Words>128</Words>
  <Application>Microsoft Office PowerPoint</Application>
  <PresentationFormat>On-screen Show (4:3)</PresentationFormat>
  <Paragraphs>47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Kindness</vt:lpstr>
      <vt:lpstr>PowerPoint Presentation</vt:lpstr>
      <vt:lpstr>PowerPoint Presentation</vt:lpstr>
      <vt:lpstr>PowerPoint Presentation</vt:lpstr>
      <vt:lpstr>PowerPoint Presentation</vt:lpstr>
    </vt:vector>
  </TitlesOfParts>
  <Company>Visual Impact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Linda</dc:creator>
  <cp:lastModifiedBy>Mark</cp:lastModifiedBy>
  <cp:revision>43</cp:revision>
  <cp:lastPrinted>2018-09-23T13:43:38Z</cp:lastPrinted>
  <dcterms:created xsi:type="dcterms:W3CDTF">2011-11-09T02:50:12Z</dcterms:created>
  <dcterms:modified xsi:type="dcterms:W3CDTF">2018-10-14T13:02:53Z</dcterms:modified>
</cp:coreProperties>
</file>