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1" r:id="rId6"/>
    <p:sldId id="260" r:id="rId7"/>
    <p:sldId id="261" r:id="rId8"/>
    <p:sldId id="268" r:id="rId9"/>
    <p:sldId id="262" r:id="rId10"/>
    <p:sldId id="263" r:id="rId11"/>
    <p:sldId id="267" r:id="rId12"/>
    <p:sldId id="265" r:id="rId13"/>
    <p:sldId id="264" r:id="rId14"/>
    <p:sldId id="266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242" y="6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52EE5-12A4-40A7-99EB-819E742BEDED}" type="datetimeFigureOut">
              <a:rPr lang="en-US" smtClean="0"/>
              <a:t>5/27/2015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B539C-254C-4B41-8F48-DB7AD7F954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52EE5-12A4-40A7-99EB-819E742BEDED}" type="datetimeFigureOut">
              <a:rPr lang="en-US" smtClean="0"/>
              <a:t>5/27/2015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B539C-254C-4B41-8F48-DB7AD7F954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52EE5-12A4-40A7-99EB-819E742BEDED}" type="datetimeFigureOut">
              <a:rPr lang="en-US" smtClean="0"/>
              <a:t>5/27/2015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B539C-254C-4B41-8F48-DB7AD7F954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52EE5-12A4-40A7-99EB-819E742BEDED}" type="datetimeFigureOut">
              <a:rPr lang="en-US" smtClean="0"/>
              <a:t>5/27/2015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B539C-254C-4B41-8F48-DB7AD7F954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52EE5-12A4-40A7-99EB-819E742BEDED}" type="datetimeFigureOut">
              <a:rPr lang="en-US" smtClean="0"/>
              <a:t>5/27/2015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B539C-254C-4B41-8F48-DB7AD7F954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52EE5-12A4-40A7-99EB-819E742BEDED}" type="datetimeFigureOut">
              <a:rPr lang="en-US" smtClean="0"/>
              <a:t>5/27/2015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B539C-254C-4B41-8F48-DB7AD7F954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52EE5-12A4-40A7-99EB-819E742BEDED}" type="datetimeFigureOut">
              <a:rPr lang="en-US" smtClean="0"/>
              <a:t>5/27/2015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B539C-254C-4B41-8F48-DB7AD7F954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52EE5-12A4-40A7-99EB-819E742BEDED}" type="datetimeFigureOut">
              <a:rPr lang="en-US" smtClean="0"/>
              <a:t>5/27/2015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B539C-254C-4B41-8F48-DB7AD7F954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52EE5-12A4-40A7-99EB-819E742BEDED}" type="datetimeFigureOut">
              <a:rPr lang="en-US" smtClean="0"/>
              <a:t>5/27/2015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B539C-254C-4B41-8F48-DB7AD7F954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52EE5-12A4-40A7-99EB-819E742BEDED}" type="datetimeFigureOut">
              <a:rPr lang="en-US" smtClean="0"/>
              <a:t>5/27/2015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B539C-254C-4B41-8F48-DB7AD7F954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52EE5-12A4-40A7-99EB-819E742BEDED}" type="datetimeFigureOut">
              <a:rPr lang="en-US" smtClean="0"/>
              <a:t>5/27/2015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B539C-254C-4B41-8F48-DB7AD7F954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D52EE5-12A4-40A7-99EB-819E742BEDED}" type="datetimeFigureOut">
              <a:rPr lang="en-US" smtClean="0"/>
              <a:t>5/27/2015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9B539C-254C-4B41-8F48-DB7AD7F954F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1BHAREf9zmU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dailymail.co.uk/news/article-3034480/The-children-young-ten-feed-internet-porn-addiction.html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qdtechnology.com/wp-content/uploads/2014/09/technology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28600" y="4114800"/>
            <a:ext cx="3048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latin typeface="Berlin Sans FB" panose="020E0602020502020306" pitchFamily="34" charset="0"/>
              </a:rPr>
              <a:t>God’s View</a:t>
            </a:r>
          </a:p>
          <a:p>
            <a:pPr algn="ctr"/>
            <a:r>
              <a:rPr lang="en-US" sz="4800" dirty="0" smtClean="0">
                <a:solidFill>
                  <a:schemeClr val="bg1"/>
                </a:solidFill>
                <a:latin typeface="Berlin Sans FB" panose="020E0602020502020306" pitchFamily="34" charset="0"/>
              </a:rPr>
              <a:t> of</a:t>
            </a:r>
          </a:p>
          <a:p>
            <a:pPr algn="ctr"/>
            <a:r>
              <a:rPr lang="en-US" sz="4800" dirty="0" smtClean="0">
                <a:solidFill>
                  <a:schemeClr val="bg1"/>
                </a:solidFill>
                <a:latin typeface="Berlin Sans FB" panose="020E0602020502020306" pitchFamily="34" charset="0"/>
              </a:rPr>
              <a:t>Screens</a:t>
            </a:r>
            <a:endParaRPr lang="en-US" sz="4800" dirty="0">
              <a:solidFill>
                <a:schemeClr val="bg1"/>
              </a:solidFill>
              <a:latin typeface="Berlin Sans FB" panose="020E0602020502020306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1BHAREf9zmU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8600" y="981075"/>
            <a:ext cx="8686800" cy="488632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7200"/>
            <a:ext cx="5047488" cy="376732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71800" y="2286000"/>
            <a:ext cx="5943600" cy="3524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Dear </a:t>
            </a: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Neil: 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 wife is beyond obsessed with her iPhone. It is 24/7 with Facebook, video games and messaging apps, and she clearly prefers her phone to spending time with me and the kids. I assume she is downstairs with the kids, but when I go downstairs the kids are getting into all sorts of things. She is there but not there, immersed in her social-media fantasy world. It's ruining our marriage. Even late at night, she would rather play with her phone than be with me. If we didn't have kids, I would have called it quits already</a:t>
            </a:r>
            <a:r>
              <a:rPr lang="en-US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Fed 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Up With </a:t>
            </a:r>
            <a:r>
              <a:rPr lang="en-US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Wife’s 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Cellphone Addiction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7726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0" y="22860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spc="300" normalizeH="0" baseline="0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NOW-WHAT DOES GOD SAY?</a:t>
            </a:r>
            <a:endParaRPr kumimoji="0" lang="en-US" sz="4000" b="1" i="0" u="none" strike="noStrike" spc="300" normalizeH="0" baseline="0" dirty="0" smtClean="0">
              <a:ln w="22225">
                <a:solidFill>
                  <a:schemeClr val="tx1"/>
                </a:solidFill>
                <a:prstDash val="solid"/>
              </a:ln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2533" name="Picture 5" descr="http://ubdavid.org/bibleexploration/light-old-testament/graphics/commandment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143000"/>
            <a:ext cx="4495800" cy="3043312"/>
          </a:xfrm>
          <a:prstGeom prst="rect">
            <a:avLst/>
          </a:prstGeom>
          <a:ln w="28575" cap="sq">
            <a:solidFill>
              <a:srgbClr val="FFFF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2535" name="Picture 7" descr="http://alltencommandments.com/all/new/images/1stCommandme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4114800"/>
            <a:ext cx="4607400" cy="2438400"/>
          </a:xfrm>
          <a:prstGeom prst="rect">
            <a:avLst/>
          </a:prstGeom>
          <a:ln w="28575" cap="sq">
            <a:solidFill>
              <a:srgbClr val="00206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228600" y="1033272"/>
            <a:ext cx="8683625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SzTx/>
              <a:buFont typeface="Arial" pitchFamily="34" charset="0"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Keep a healthy Skepticism about Emerging Technology</a:t>
            </a:r>
            <a:b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</a:b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SzTx/>
              <a:buFont typeface="Arial" pitchFamily="34" charset="0"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Monitor ‘Screen Use’ (How Much?)</a:t>
            </a:r>
            <a:b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</a:b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SzTx/>
              <a:buFont typeface="Arial" pitchFamily="34" charset="0"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Refuse to Sub Screen’s for True-Life Communication, </a:t>
            </a:r>
            <a:b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</a:b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Parenting or Touching</a:t>
            </a:r>
            <a:b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</a:b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SzTx/>
              <a:buFont typeface="Arial" pitchFamily="34" charset="0"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Don’t use Screens for “Personal or Intimate Talk or Viewing”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0" y="4343400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         SOMETIMES LAY ASIDE SCREENS AS A OFFERING TO THE LORD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09" name="AutoShape 5" descr="data:image/jpeg;base64,/9j/4AAQSkZJRgABAQAAAQABAAD/2wCEAAkGBxQSEhUUExQVFRUUFhQXFBgXFBcVFRUUFxYXFhQVFBcYHCggGBolHRQVITEhJSkrLi8uFx8zODMsNygtLisBCgoKDg0OGhAQGywkHyQsLCwsLCwsLCwsLCwsLCwsLDQsLCwsLCwsLCwsLCwsLCwsLCwsLCwsLCw0LCwsLCwsLP/AABEIAKgBKwMBIgACEQEDEQH/xAAcAAABBQEBAQAAAAAAAAAAAAAAAwQFBgcCAQj/xABDEAACAQIDBQUFBQYEBQUAAAABAgADEQQSIQUGMUFREyJhcYEHMpGh8EJSscHRFCNicpLhFVOCshaDosLxJDNDY3P/xAAZAQADAQEBAAAAAAAAAAAAAAAAAQIDBAX/xAAmEQACAgICAgICAgMAAAAAAAAAAQIRAyESMQRBE1EikUKhMmFx/9oADAMBAAIRAxEAPwC5QhCSSEIQgAQhCABPVEAIqqwGeqsVVYIsXRYwPFSLIk6RIuiQA5SnFkpxWnSitR1QXYgecYHCUIutCRNbeKmPd1+QiS7wk8hJc4r2Wscn6J8UROuxEhqW3L8QPQxym2F5giNSi/YnCS9D/sJwaMKONRuBjkGMmhoaU4NOPis5KRgMGpxJqckGpxJqcBEe1OIvTkg9OIPTiGR7pEWWP3SIOkQDJliLLHjrEHWADUiEUcROIAhCEBBCEIAEIQgAQhCABCEIAE5dwouSAOpnUr+2G/f2J+wpHhqb2+EUnSsuEeTomqOPpk2zW8SLD4mLJtGl/mL8xMdr73VqeJcOl0VmTTRrKxAYg9RaLf8AEheoWSyKqg5WBJc31y5dAdRpzI8Yvz7o1jjxv2bbSsQCNQeBHOOaaSj7k7wtVZaPdKjML8GW1zY+N9LS/wBNZSdmeSDg6Z7TSOaVOeU0jtEsJRAy2ljloIWb0HUzP9pbXeu9yTbkOXwhvVtQ1qp17i6KOGn19GQH+PYakbM9z4A2F+nWYZJN6R14YRW5E4pjqmTIjZ+3qFRgouDyMnhTvqJyyUl2dapo9pExcVTPKaGLLT6xoiVBSrEcZYdlbTvZWPkf1lfqJYT2hVsZssjiznlBSReoRlsrE508V09OUezpTtWcrVBOWWdQjAQdI3qJHxESqJGIjnSN6iSQqJG1RIgI+osQdY+qJGzrEAydYi4jt1iDiACMIEQiAIQhAQQhCABCEIAEIQgASub0ArWpNyKkfA3/AO6WRRGW8GEz0Sead4eg73y/CTNWi4OpGf77bFNRBiKY7yD94BxZBwbzXX08pU8Emcd33xrYfbHMD+IWuJq2zHuomf73bG/Y8QHp6UqhzU7aZGGrJ+Y8NOUvx8n8WGeH8kXDZe2STRq1ahqoezIZAMwZbBkfXRrWa3OxA1Kg6hs/G06twjqStswB1BIDC48iD5ETB9l4ympNVlvTqd2sF0NOoQbVBYi6G505HhraWTDM4F0d0FrZguYkXYDJmAKMCQyg6AnJorpNnjS6Mfkb0zaKSRDb2KFLD1XJAyo2p5Eiw4eJEq26e8b90VnV6b6JUBuAfsm57wVujXK34kaid3y2a2IwdaknvMt18WQhwvrlt6yKLTsyr3gcxvcfKI1kpUAGyre3Gwvr/wCZxuVWariSjrdFptmPLiAAfHj8I23xw5DMFvpwHLwnI7UqPUi01dFi2aHYBsikHWx0lhwVVbAWt4GZtsDE4mpZXY00Xkgux82YWA8heXXBKTYLfxuSfmZlPTLS5IsOUT3OBPcNSNheLNRFokZuuhu9QMCPwH5RhhA7uQSqGxZUJsSOHeIDW9B6x7RNmNheVneDbFShXV2QGme6rWIdHF8yMQbWNrjzkykaYcdui67obQ7QsCMrIzU3W97OvQ8xwsfGWqUvcujlq4noaysPNqVMsPQy6TrwNuGzj8uMY5Wo9a/tWEIQmxzBPDPYQARqJGtRI/YRtVWMRHVFjaosf1VjWosQDGosbuI8qCNnEQDVxOIs4iJiAIQhAQQhCABCEIAEIQgB2giwQEEHgdD5HjE0E8xuKFKm9Q/ZFx4ngB8SIDKhs9SpI6MR8DaSG3tkrisM9M8bXQ/dcaqfjp5ExnsfUknjx9ecn+KkeE5E6dnY+qZiGysZkbUXBBV1PMcwfH8xLxsKuDagzEkAthXvYunOkT10t8xY2MoWMp5KrjmHYfOSODx3cysSACGRudN+TfynQH48p6sJckebkhxkaCtYkhhURbZtKqZSGYLmVwvdyMSucjQPkqAWe8v+6m2hUUU2N2A7hJ7xt71N9ffWx8wOdrnLsBtcV0zu6g0x++punaIy95TVC8To7BgOKsw4lSJrBYp/fGTLa6MlQuSqHNdLC71KakNewNSmVIDEXClEIssSYKjRq1jTACtUZj4sTdreAN7CRm1Gp3y2F2BsLcfSQG1tv1kw/Z4c0xiUIzK57xXk9AHSqG0sQbWN5JtiWxBovUQI9NSHt9pmtc2HADL8/CeXku7Z7WFJdHOG2UOWg6SwbPw4WdYWjYCOza2kjsqUvQ7pVBBiJHrV10jmm/1aWmc8kcUE70rmPoI9RWcCpUZlyaWRQNQ7C5zHUceOksjVLGR2F2atO1izW4ZiDl6AafjJZvhko7ZO7rYTshluWYkszHiWYXJMssgdhN3vST068X+JwZm3NthCEJoZBCEIAETqLFJ4wgJjGqsZ1FkhVEZ1RABjUEa1BHtURrUEQDRxEGjmoIg8AOIQhEIIQhAAhCEACAhAQGN9qYkogymxJA9OJ4/WsZveshpuxKnyBuNQZxtqpeoq/dHzP9rRzg1004zRJVsi3ZF7MwrUyyEXK9ATccj6yUWrp+Mkqc8xKKw7w/X0Mwfj/TN/n+0Z3u3uQcfiMS7MUprVIzWuSxOYhfHhryv4zvfrcQ4ELWpEvRbuvobo54FtT3W+R8xNY3XwaUsOgT7V2Y82ZiSSfw8gJK4vBpWpvSqKGSopVgeYP4HxnRj/ABMsn5Hy9hqrUagKm3NG+RU9QeBEtlDGJWIPYEp3c3YMFqpUzZgFViFZg92TNcXdqf8A8ihYzevYn7NXqYcsHCk5HBBuvK9uDDgRyPhaVhqjd7Vgw0axILLfj5iw+AnTJWjCJp2FrUKgNa6qagRKYpISlOmL5yg43ZmLai9nHHjJHC5KTWDiqCBwuSB/Fb3fWZBsnGMzjM7Eq4cqToT946cZq/8AxPhsOBTJBqVe8wCkm1rKTy4C+pnmZoNbPbx8PiTWizYXEq40Inavy+HQaf2kLh61OuBUosARobDgeeYdZI0SR73hOZCbHqsOPOOO00jNaq8eX9ucTq1OQ+usojs7fERxhjeMFW/6yWwlMASJM06PMdtlcDQqYllLrTAuqkAnMyoLX04t8pX9le2FKlcI+HKIy3BWpmYa8wQAZI7x4IYnD1cOWyCqoGa1wpDBlYjmAQL+EwjadGpgsTkqrZqZKN0uOh8iCOoIM7fDacHf2cPkxakqPpnB74YWpwcr/MpHzFxJWhtKk/u1EPkwnzjsveDT64+Mk/8AGSdQx/CdLgvRz8mfQgM9mAU95KinRj6GSeF34xC8KrHwJuPnD4mPmbZCZhgfaHWFs4VxcXuMp9CP0l92FtdcTTzgZSNGW97dNekiUHHsakmOqojOqI+qxnViAZVRGlQR5VjSpJGNagjd45eNngAnCEIgCEIQEEIQgA22ljBRpPVYErTVmIHEgC5tfnKVivaagb91QZ15FqmS/TuhW/GW7eJL4TE//hW/2NMFU8PJfwH6zSCTE2y6v7QGLFzhxqeHbHwtrkkhhfaMg97DsP5agb8VWZ8v18/7Tq00Jo1zA+0LCPYN2lP+ZLj4oTJ+njqdZM1F0qA6d1g2p5G3A+BmEJLHuA7LtHDZftVArdGTUkHr18wI9BR9DYOlkVVHBQB8BaQvtC2ycNg2KNlep3ARxVbXdh4209ZOIZSfa/QJwqVLXWmzZh/MFKn/AKJC7KfRilfaGVrNorn+hvssfC2h8D1AieKpX14MOPpyMido1CxJPUxxszG5gFb3k4fxIPzUfLy10U90zNx9o7rYcghkJU8rGxUnj6RfYAYu6t/7lu6SdTrrr1j+moIvyOjD8/SNsbTOYsCAwtYrYDQAG9tPOGTHyLhk4/8AC5bK2kaeQ3sV0bXUr0OmtiPnLim1qba6deNjMXfbbaZlJPVefpyMcJvSBYC485xywnXHKma2McpOh16DjHVCreZhgNtVBZhZh06S/wC720xVUH5TCcOJvF2WGnS01jnPYWjXDDmfT9Is2psLknQAaknoJn2WcJTNRwn3jb0+0fheUX2zbKH7UKhHcxFKx8KtE+955XQf6Zq+ydndkCzau3Hoo+6PzPP4TPvbJXA/ZU5lqzf6QqKf93ynoeNj4rfs4c+Tk9dIw/D1TTYqTwk3hsQTILaK9+OMFidJr06MSfV4slUiR9CteOw8tEsevjLKTwsV/wBwmibgbbyVFBPdeyn14H4zK62qsOoI+UlN1trWCG/DKfhKatUR1s+laojGtF9n7Rp1hdGBta45i/UTnFU7TkNyOqxpUjurGlWADZ43eOHjZ4gE4QhEAQhCAghCEAGO85Vdn4tnbKOwcX/iYZVHqSB6zAgPl9flNq9pdVF2XWD3770lQAhbvmzC9wbgZSSOdrXHGYtbj5n85pAl9nY+vlPL/h+U5Zvr0/tPFOo+uc0AdKfz+vnLDuDXC7RwhP8AnKv9Yyf90rQNvrwEsvsyXPtTCA/5jH1Wk7D5qIwPornMs363zqVRXwopqtJWq03Y3LXpk63NraqCABzteWHf/e9MNSdKNdBiAQMosxUa5uIyg6DQ66z5/wBu7arVnLVHLMxNyTxubnwOsha2D3oj69SNUcg3GhE6qVLxOQ2WlRZNjbQzCx4iSmZUZHyghXUsLXut+8COYtfT0lLoVijBhy+fhLdsvaVjTqKL5HRivMgMCw8+M2UuUWvZCXGafo1vG7uYPaHZVuzUMoUuF7mdLe5UtY9CDoRa3Aygb5+zZ0LVcIC1O2Y0yb1EPPITrUW3U385q2y8bRxtNKlNxmGmZTY6cVYfiDJO5As63H3gOHjPO+WcT0Z44P0YFuthqVRVDVeycHK1wSoPInoDbj1Bl8wmxnwriwDhgDek3aWB4Er7wBtxIklvXuXTxDGrTAp1vvr3Uqj7tUDqBbOBcG3G1pFbM2oqs3bDsMTQBz0GtkrJcrSegx6KQNDy9Z1wWPOtaZyuWTA/tFswtRmYKqku3AHujzJI0Hz8DLZsvZgpi57zkanoOijkJm2OTE4nKyqAoIKdpVsRex+yCb38ZJ7I32rYSsuH2iuVKluxr3vw0OcjQre2vvDMLjmLj4vBWtszn5XPXSNFanMM9seM/wDXonKnQX+p2Yn5BJunbA8OfznzR7S8X2u0sW4NwHFJfKmq02/6laXjIZSsbUub+f4xNHtqPX9Z1jFsI2Ck6SZdjSJjCVZKo1xIPA8bdNJNoNJpEliqmN9k93MD9liB8dPlaLIdfP6+vSeAAPU8Svxyj9JoiS8bt76DCVVqspclRSIBtmAtY+YAtNi3e23TxtHtEuOTKeKn65z5erYrLdtBfReZt4ecl9hbRrLTYmoyKeIUlb9AbamZzxqXQ4yaPojF0rSOqyl7ob+PlFLEAugsFqfbUfxffHzl5qBWAZGDAi4IM55RaezROxjUjd44qqRGzyRnEIQiEEIQgAQhAQAz32w7UUJQw1gWLdqx17osaa8NL95uMzZTx+uYlj9pG0BVxb2t3G7NT/DSUg+mZifWVpjx+uk2jpEnJN/h+RilP9Yiv5RdeH10jA6qNbz1Ed7ubYODrpiLXNPtMozBdWpvTGvKxYHhykfXa3xiSrm06fRjAd7T28apJCUxfqXY6+Og+UhalS5vHvZgjUH5GNKtK0zaZSoShCEkoJIbKxfZtr7p4+HjI+dAxp07E1ZcaWLemwqYeoadQWOh0e3AMOYmo7ne0inXApYgClW4AE9x7ccpPPwlY9k21sE1A4aulLtSxt2iqe0GtrFhyGlvCXPH7h4Gup/dBCTo1IlCvThpceI5TLNOEntUzoxY5xj3aLPT171OxB4g8DIPendmljaeRwVdblGHv0j/AA9V6j+1u8DszEYUBRW7ZAO72gC1LeLro39Iknh8cH7rgo/j+RGhnInxdpnQ42v9FK2VhcZh2pmsRWRP3Z7NbMEHCoBfv34sBYjo0kPaLgUxK4ZhUCqpcKxBZQ5ynLUtqui9LjpJ+vROb8x+nWNMfTLZWFg6HpdWHDK45cdDy9Tftw+c7rJ+zky+GqvH+hjunvC+Gp1aGLAU0aT16DA5kq0FF2Wm/BspIFuIDDTSYzUqmoS7e87M7eJYlmPqTNU9qVWmNmU1GhDd3hdbqUYXHXtLGZODp9cPr8J2ck9o5kmtMjdogfnEKC8TbgL/AAitdrtOqdPTzPyH97TP2UK7Po21kkamn19cvlG66C05Ly1oljrDtrGGJx1mc9W/AWMXpvaV+tUuxPifxhKVIErJCg5qPmPKTAxFuJkJQq5KYI4kzpMTeJSBonFxJMWp4wg6MR5EiQq4id/tR9fiZViovmw98a9IgM/aJzV7k28G4iaFsna1HFLemwzc1OjD9ZgoNZuAa3gDFqHaIb3ZT5kGZyxp9DUmj6AegREyJj+B3pxFK1q1T1OdfW95cNhb/I9lxAA/+xeH+ocpnLG0UpIt8IU3V1DIwZTwINxCZlBAuFux4KCT5DWEg998SaeBrMNL2W/QMbGMRiW162evUbqzkf6mJjdjr9eE4drknqTPRNSTunxHl+sUZvz/AAiStPQbxgdNqb/D5z0MBe3jp+sLRAv3go58T+ULGL0zcX/WIYpAR4/jHIspsPnrG+LXQ2/CD6AjzPJ6Z5Miwns8ipXuA9SfkB+sAOAZcN294sRRs1Gu68ipOen5ZGuAPKx8ZTovg6+RgeXOVGupLQna2jc9g+0ZWITFotPpVUk0ieebnT9bjxl7omnVXMpVg2oIII8xafPOCxIOh1B+rye3c2zU2fVBQF6NQ3ZAPdPNk/SZ5vFXcTbF5F6kbIcLlOhNunGJ16B8/kZ3svatLEoHpt58iDzBHIx09M8pwSgdamVbb+xExVI0qnOxBHFWGoYfCZntrcrFUb5F7VTwKcbeKngfK/CbhUwt+IjGvs4mwvYSseaePSCeOGTs+dqmzKtO/aU6inxRgPjHGH2fVfVKVVhbQrTdgetiB9Wm7HZtyefgY+3ZZadV6AOlhUA5KeDAdORnVh8rlKmjmy+NxjaZgtPYeJbhh65/5T/pDEbAxNMBqlGpTU8C6Mo+JE+nisb4/CJVpsjqGVgbgi87LOSj5iTZ7X1IHTn8Y0Xd4X1qfBf7y571bFOFq2GtNich+71UyFEvin2JMi6mxVAA7RvgDOqexVAuHB8wZJsvW0aOhXVPUQ4oLEhg3HulT5WnuHr1KbWKgX55Rr6xYOG8DAVDzF/OOhCy7UubEkH5Rx2t+OvzEj8RQVxGQqPR8VjugolatMcRpGFZNbjRvkfMRxRxQcXW3lE62sHTBD3d/eathXup0+0h91h4dJqOC3vwtRFcvlLDVTxB5iYjWa3GJ9rMJQspM+jZVvaljhTwBT7VUgDyXUycGN8Jnvtnx9/2ena1lZvibTJdjZmyRQRBGigaaCFRDNETUgTcQGdNUvc8uXifGdYEa3PScVRpYTpO78IewFg9ydY3r1bgwzxEWZhc2UkXNr2HMwbA62dgKleotOkjO7EABQTx624CLbcwQoVnpA37M5WN7guB37etx6TXd0N99jbNw7LRWs1Yqb1Gpd5ntprfQXmOMj1XZrEsxLHzJufxkFWNo9r0v3NJupqD5iL0tgVm4KPUyTrbDqmglMAZlZmbXhfhBCbRWYSYO7Vf7o+M5O7tf7o+MQ7QnsvFfZPHl+ktGzsXcWPDl4GVn/Aq41yj4yZwWGfu3FiTZul+Rm+OXpmU1W0TuD2vWw9RqiBtbZhfSprx8DbnNL3b3nFZAQb9R9pT0YTP9p7LqYQBa6g9ot6bBtJWnxNSi3aIxRhzUj5jmJlmwKW12dGLM0qez6Lo40NO2sZhmyPao9Pu1qWb+JdD8JOp7W6bkLTo1CzGwGnH4zheKf0dSnDtM0DamLFJSRxlc3cxB/bUc/aJB8iJEVN6Hq+/hqy/0n8DH2yq16tN1VtHW+mo15yYwlGSdGnyQcGrNWyQ7MT1TC89M8wqm+mxKddMhUAm5B6NyMxPG4ZqTtTfRlNj+s3zbJuwmY+1DCKgpVuBJyN4jleXF0T7KXecNbrPGfS8UTC/uO0uLkFgvPLLsBoeGk5NXrH9bZbCkrA5iQtxzXNwM9xmwqiZVuGzkLcfZY8jFYDCi9541QcDFtp7KqYYgvqDwI4eMZubx2FDWvSynMnqIrRxYbwMTdiI2cA8NDJ6GO64uJFOhvxjvtyND8Ygz6xOmBvqNrKd7Z9mE0sPiBwGam3hfUX+E8hOVguzK0aKhoQmiZTOGaddvCEGx0eCvFaRZyFVSSeQFzCEVhReN2fZ3Wr2atdF+79o+fSX+j7MKBUDLaEJi5sKEqvsoo8hGdX2fNT9wfKEJLk/sOKGtXYtSkCWXRQSfIRhsikXp57HvkkeXATyEqE3xJrY5fDxCph/CEJomA2qYY9Ig2Bc8AZ5CVYjutsyvWAV0Zgui6nQeE9wu5Lt7y1APO8IQ+R2HEidrbrMjEKrW5EiebG2QKTioxJK8BCETlZcYlqG2PCK4bbmV1PCxBPleEIkhs2PCYxaqK6MGBANwZxiMeF0hCbGbKxtXb6K1rgt5yl+0LGjEYJgvEOtvO/KEJVELszuniSAAynh5xejjyqGmL5TfQjUX4gGEIzQVpbSfsjSvcWABt3gBwF45qbWqsircXUhswFiSOF4QkthRxtbatSsiqwAy66DiTxMhi1usIRpgcO/hG728oQg2A1rP6xvCEykyk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11" name="AutoShape 7" descr="data:image/jpeg;base64,/9j/4AAQSkZJRgABAQAAAQABAAD/2wCEAAkGBxQSEhUUExQVFRUUFhQXFBgXFBcVFRUUFxYXFhQVFBcYHCggGBolHRQVITEhJSkrLi8uFx8zODMsNygtLisBCgoKDg0OGhAQGywkHyQsLCwsLCwsLCwsLCwsLCwsLDQsLCwsLCwsLCwsLCwsLCwsLCwsLCwsLCw0LCwsLCwsLP/AABEIAKgBKwMBIgACEQEDEQH/xAAcAAABBQEBAQAAAAAAAAAAAAAAAwQFBgcCAQj/xABDEAACAQIDBQUFBQYEBQUAAAABAgADEQQSIQUGMUFREyJhcYEHMpGh8EJSscHRFCNicpLhFVOCshaDosLxJDNDY3P/xAAZAQADAQEBAAAAAAAAAAAAAAAAAQIDBAX/xAAmEQACAgICAgICAgMAAAAAAAAAAQIRAyESMQRBE1EikUKhMmFx/9oADAMBAAIRAxEAPwC5QhCSSEIQgAQhCABPVEAIqqwGeqsVVYIsXRYwPFSLIk6RIuiQA5SnFkpxWnSitR1QXYgecYHCUIutCRNbeKmPd1+QiS7wk8hJc4r2Wscn6J8UROuxEhqW3L8QPQxym2F5giNSi/YnCS9D/sJwaMKONRuBjkGMmhoaU4NOPis5KRgMGpxJqckGpxJqcBEe1OIvTkg9OIPTiGR7pEWWP3SIOkQDJliLLHjrEHWADUiEUcROIAhCEBBCEIAEIQgAQhCABCEIAE5dwouSAOpnUr+2G/f2J+wpHhqb2+EUnSsuEeTomqOPpk2zW8SLD4mLJtGl/mL8xMdr73VqeJcOl0VmTTRrKxAYg9RaLf8AEheoWSyKqg5WBJc31y5dAdRpzI8Yvz7o1jjxv2bbSsQCNQeBHOOaaSj7k7wtVZaPdKjML8GW1zY+N9LS/wBNZSdmeSDg6Z7TSOaVOeU0jtEsJRAy2ljloIWb0HUzP9pbXeu9yTbkOXwhvVtQ1qp17i6KOGn19GQH+PYakbM9z4A2F+nWYZJN6R14YRW5E4pjqmTIjZ+3qFRgouDyMnhTvqJyyUl2dapo9pExcVTPKaGLLT6xoiVBSrEcZYdlbTvZWPkf1lfqJYT2hVsZssjiznlBSReoRlsrE508V09OUezpTtWcrVBOWWdQjAQdI3qJHxESqJGIjnSN6iSQqJG1RIgI+osQdY+qJGzrEAydYi4jt1iDiACMIEQiAIQhAQQhCABCEIAEIQgASub0ArWpNyKkfA3/AO6WRRGW8GEz0Sead4eg73y/CTNWi4OpGf77bFNRBiKY7yD94BxZBwbzXX08pU8Emcd33xrYfbHMD+IWuJq2zHuomf73bG/Y8QHp6UqhzU7aZGGrJ+Y8NOUvx8n8WGeH8kXDZe2STRq1ahqoezIZAMwZbBkfXRrWa3OxA1Kg6hs/G06twjqStswB1BIDC48iD5ETB9l4ympNVlvTqd2sF0NOoQbVBYi6G505HhraWTDM4F0d0FrZguYkXYDJmAKMCQyg6AnJorpNnjS6Mfkb0zaKSRDb2KFLD1XJAyo2p5Eiw4eJEq26e8b90VnV6b6JUBuAfsm57wVujXK34kaid3y2a2IwdaknvMt18WQhwvrlt6yKLTsyr3gcxvcfKI1kpUAGyre3Gwvr/wCZxuVWariSjrdFptmPLiAAfHj8I23xw5DMFvpwHLwnI7UqPUi01dFi2aHYBsikHWx0lhwVVbAWt4GZtsDE4mpZXY00Xkgux82YWA8heXXBKTYLfxuSfmZlPTLS5IsOUT3OBPcNSNheLNRFokZuuhu9QMCPwH5RhhA7uQSqGxZUJsSOHeIDW9B6x7RNmNheVneDbFShXV2QGme6rWIdHF8yMQbWNrjzkykaYcdui67obQ7QsCMrIzU3W97OvQ8xwsfGWqUvcujlq4noaysPNqVMsPQy6TrwNuGzj8uMY5Wo9a/tWEIQmxzBPDPYQARqJGtRI/YRtVWMRHVFjaosf1VjWosQDGosbuI8qCNnEQDVxOIs4iJiAIQhAQQhCABCEIAEIQgB2giwQEEHgdD5HjE0E8xuKFKm9Q/ZFx4ngB8SIDKhs9SpI6MR8DaSG3tkrisM9M8bXQ/dcaqfjp5ExnsfUknjx9ecn+KkeE5E6dnY+qZiGysZkbUXBBV1PMcwfH8xLxsKuDagzEkAthXvYunOkT10t8xY2MoWMp5KrjmHYfOSODx3cysSACGRudN+TfynQH48p6sJckebkhxkaCtYkhhURbZtKqZSGYLmVwvdyMSucjQPkqAWe8v+6m2hUUU2N2A7hJ7xt71N9ffWx8wOdrnLsBtcV0zu6g0x++punaIy95TVC8To7BgOKsw4lSJrBYp/fGTLa6MlQuSqHNdLC71KakNewNSmVIDEXClEIssSYKjRq1jTACtUZj4sTdreAN7CRm1Gp3y2F2BsLcfSQG1tv1kw/Z4c0xiUIzK57xXk9AHSqG0sQbWN5JtiWxBovUQI9NSHt9pmtc2HADL8/CeXku7Z7WFJdHOG2UOWg6SwbPw4WdYWjYCOza2kjsqUvQ7pVBBiJHrV10jmm/1aWmc8kcUE70rmPoI9RWcCpUZlyaWRQNQ7C5zHUceOksjVLGR2F2atO1izW4ZiDl6AafjJZvhko7ZO7rYTshluWYkszHiWYXJMssgdhN3vST068X+JwZm3NthCEJoZBCEIAETqLFJ4wgJjGqsZ1FkhVEZ1RABjUEa1BHtURrUEQDRxEGjmoIg8AOIQhEIIQhAAhCEACAhAQGN9qYkogymxJA9OJ4/WsZveshpuxKnyBuNQZxtqpeoq/dHzP9rRzg1004zRJVsi3ZF7MwrUyyEXK9ATccj6yUWrp+Mkqc8xKKw7w/X0Mwfj/TN/n+0Z3u3uQcfiMS7MUprVIzWuSxOYhfHhryv4zvfrcQ4ELWpEvRbuvobo54FtT3W+R8xNY3XwaUsOgT7V2Y82ZiSSfw8gJK4vBpWpvSqKGSopVgeYP4HxnRj/ABMsn5Hy9hqrUagKm3NG+RU9QeBEtlDGJWIPYEp3c3YMFqpUzZgFViFZg92TNcXdqf8A8ihYzevYn7NXqYcsHCk5HBBuvK9uDDgRyPhaVhqjd7Vgw0axILLfj5iw+AnTJWjCJp2FrUKgNa6qagRKYpISlOmL5yg43ZmLai9nHHjJHC5KTWDiqCBwuSB/Fb3fWZBsnGMzjM7Eq4cqToT946cZq/8AxPhsOBTJBqVe8wCkm1rKTy4C+pnmZoNbPbx8PiTWizYXEq40Inavy+HQaf2kLh61OuBUosARobDgeeYdZI0SR73hOZCbHqsOPOOO00jNaq8eX9ucTq1OQ+usojs7fERxhjeMFW/6yWwlMASJM06PMdtlcDQqYllLrTAuqkAnMyoLX04t8pX9le2FKlcI+HKIy3BWpmYa8wQAZI7x4IYnD1cOWyCqoGa1wpDBlYjmAQL+EwjadGpgsTkqrZqZKN0uOh8iCOoIM7fDacHf2cPkxakqPpnB74YWpwcr/MpHzFxJWhtKk/u1EPkwnzjsveDT64+Mk/8AGSdQx/CdLgvRz8mfQgM9mAU95KinRj6GSeF34xC8KrHwJuPnD4mPmbZCZhgfaHWFs4VxcXuMp9CP0l92FtdcTTzgZSNGW97dNekiUHHsakmOqojOqI+qxnViAZVRGlQR5VjSpJGNagjd45eNngAnCEIgCEIQEEIQgA22ljBRpPVYErTVmIHEgC5tfnKVivaagb91QZ15FqmS/TuhW/GW7eJL4TE//hW/2NMFU8PJfwH6zSCTE2y6v7QGLFzhxqeHbHwtrkkhhfaMg97DsP5agb8VWZ8v18/7Tq00Jo1zA+0LCPYN2lP+ZLj4oTJ+njqdZM1F0qA6d1g2p5G3A+BmEJLHuA7LtHDZftVArdGTUkHr18wI9BR9DYOlkVVHBQB8BaQvtC2ycNg2KNlep3ARxVbXdh4209ZOIZSfa/QJwqVLXWmzZh/MFKn/AKJC7KfRilfaGVrNorn+hvssfC2h8D1AieKpX14MOPpyMido1CxJPUxxszG5gFb3k4fxIPzUfLy10U90zNx9o7rYcghkJU8rGxUnj6RfYAYu6t/7lu6SdTrrr1j+moIvyOjD8/SNsbTOYsCAwtYrYDQAG9tPOGTHyLhk4/8AC5bK2kaeQ3sV0bXUr0OmtiPnLim1qba6deNjMXfbbaZlJPVefpyMcJvSBYC485xywnXHKma2McpOh16DjHVCreZhgNtVBZhZh06S/wC720xVUH5TCcOJvF2WGnS01jnPYWjXDDmfT9Is2psLknQAaknoJn2WcJTNRwn3jb0+0fheUX2zbKH7UKhHcxFKx8KtE+955XQf6Zq+ydndkCzau3Hoo+6PzPP4TPvbJXA/ZU5lqzf6QqKf93ynoeNj4rfs4c+Tk9dIw/D1TTYqTwk3hsQTILaK9+OMFidJr06MSfV4slUiR9CteOw8tEsevjLKTwsV/wBwmibgbbyVFBPdeyn14H4zK62qsOoI+UlN1trWCG/DKfhKatUR1s+laojGtF9n7Rp1hdGBta45i/UTnFU7TkNyOqxpUjurGlWADZ43eOHjZ4gE4QhEAQhCAghCEAGO85Vdn4tnbKOwcX/iYZVHqSB6zAgPl9flNq9pdVF2XWD3770lQAhbvmzC9wbgZSSOdrXHGYtbj5n85pAl9nY+vlPL/h+U5Zvr0/tPFOo+uc0AdKfz+vnLDuDXC7RwhP8AnKv9Yyf90rQNvrwEsvsyXPtTCA/5jH1Wk7D5qIwPornMs363zqVRXwopqtJWq03Y3LXpk63NraqCABzteWHf/e9MNSdKNdBiAQMosxUa5uIyg6DQ66z5/wBu7arVnLVHLMxNyTxubnwOsha2D3oj69SNUcg3GhE6qVLxOQ2WlRZNjbQzCx4iSmZUZHyghXUsLXut+8COYtfT0lLoVijBhy+fhLdsvaVjTqKL5HRivMgMCw8+M2UuUWvZCXGafo1vG7uYPaHZVuzUMoUuF7mdLe5UtY9CDoRa3Aygb5+zZ0LVcIC1O2Y0yb1EPPITrUW3U385q2y8bRxtNKlNxmGmZTY6cVYfiDJO5As63H3gOHjPO+WcT0Z44P0YFuthqVRVDVeycHK1wSoPInoDbj1Bl8wmxnwriwDhgDek3aWB4Er7wBtxIklvXuXTxDGrTAp1vvr3Uqj7tUDqBbOBcG3G1pFbM2oqs3bDsMTQBz0GtkrJcrSegx6KQNDy9Z1wWPOtaZyuWTA/tFswtRmYKqku3AHujzJI0Hz8DLZsvZgpi57zkanoOijkJm2OTE4nKyqAoIKdpVsRex+yCb38ZJ7I32rYSsuH2iuVKluxr3vw0OcjQre2vvDMLjmLj4vBWtszn5XPXSNFanMM9seM/wDXonKnQX+p2Yn5BJunbA8OfznzR7S8X2u0sW4NwHFJfKmq02/6laXjIZSsbUub+f4xNHtqPX9Z1jFsI2Ck6SZdjSJjCVZKo1xIPA8bdNJNoNJpEliqmN9k93MD9liB8dPlaLIdfP6+vSeAAPU8Svxyj9JoiS8bt76DCVVqspclRSIBtmAtY+YAtNi3e23TxtHtEuOTKeKn65z5erYrLdtBfReZt4ecl9hbRrLTYmoyKeIUlb9AbamZzxqXQ4yaPojF0rSOqyl7ob+PlFLEAugsFqfbUfxffHzl5qBWAZGDAi4IM55RaezROxjUjd44qqRGzyRnEIQiEEIQgAQhAQAz32w7UUJQw1gWLdqx17osaa8NL95uMzZTx+uYlj9pG0BVxb2t3G7NT/DSUg+mZifWVpjx+uk2jpEnJN/h+RilP9Yiv5RdeH10jA6qNbz1Ed7ubYODrpiLXNPtMozBdWpvTGvKxYHhykfXa3xiSrm06fRjAd7T28apJCUxfqXY6+Og+UhalS5vHvZgjUH5GNKtK0zaZSoShCEkoJIbKxfZtr7p4+HjI+dAxp07E1ZcaWLemwqYeoadQWOh0e3AMOYmo7ne0inXApYgClW4AE9x7ccpPPwlY9k21sE1A4aulLtSxt2iqe0GtrFhyGlvCXPH7h4Gup/dBCTo1IlCvThpceI5TLNOEntUzoxY5xj3aLPT171OxB4g8DIPendmljaeRwVdblGHv0j/AA9V6j+1u8DszEYUBRW7ZAO72gC1LeLro39Iknh8cH7rgo/j+RGhnInxdpnQ42v9FK2VhcZh2pmsRWRP3Z7NbMEHCoBfv34sBYjo0kPaLgUxK4ZhUCqpcKxBZQ5ynLUtqui9LjpJ+vROb8x+nWNMfTLZWFg6HpdWHDK45cdDy9Tftw+c7rJ+zky+GqvH+hjunvC+Gp1aGLAU0aT16DA5kq0FF2Wm/BspIFuIDDTSYzUqmoS7e87M7eJYlmPqTNU9qVWmNmU1GhDd3hdbqUYXHXtLGZODp9cPr8J2ck9o5kmtMjdogfnEKC8TbgL/AAitdrtOqdPTzPyH97TP2UK7Po21kkamn19cvlG66C05Ly1oljrDtrGGJx1mc9W/AWMXpvaV+tUuxPifxhKVIErJCg5qPmPKTAxFuJkJQq5KYI4kzpMTeJSBonFxJMWp4wg6MR5EiQq4id/tR9fiZViovmw98a9IgM/aJzV7k28G4iaFsna1HFLemwzc1OjD9ZgoNZuAa3gDFqHaIb3ZT5kGZyxp9DUmj6AegREyJj+B3pxFK1q1T1OdfW95cNhb/I9lxAA/+xeH+ocpnLG0UpIt8IU3V1DIwZTwINxCZlBAuFux4KCT5DWEg998SaeBrMNL2W/QMbGMRiW162evUbqzkf6mJjdjr9eE4drknqTPRNSTunxHl+sUZvz/AAiStPQbxgdNqb/D5z0MBe3jp+sLRAv3go58T+ULGL0zcX/WIYpAR4/jHIspsPnrG+LXQ2/CD6AjzPJ6Z5Miwns8ipXuA9SfkB+sAOAZcN294sRRs1Gu68ipOen5ZGuAPKx8ZTovg6+RgeXOVGupLQna2jc9g+0ZWITFotPpVUk0ieebnT9bjxl7omnVXMpVg2oIII8xafPOCxIOh1B+rye3c2zU2fVBQF6NQ3ZAPdPNk/SZ5vFXcTbF5F6kbIcLlOhNunGJ16B8/kZ3svatLEoHpt58iDzBHIx09M8pwSgdamVbb+xExVI0qnOxBHFWGoYfCZntrcrFUb5F7VTwKcbeKngfK/CbhUwt+IjGvs4mwvYSseaePSCeOGTs+dqmzKtO/aU6inxRgPjHGH2fVfVKVVhbQrTdgetiB9Wm7HZtyefgY+3ZZadV6AOlhUA5KeDAdORnVh8rlKmjmy+NxjaZgtPYeJbhh65/5T/pDEbAxNMBqlGpTU8C6Mo+JE+nisb4/CJVpsjqGVgbgi87LOSj5iTZ7X1IHTn8Y0Xd4X1qfBf7y571bFOFq2GtNich+71UyFEvin2JMi6mxVAA7RvgDOqexVAuHB8wZJsvW0aOhXVPUQ4oLEhg3HulT5WnuHr1KbWKgX55Rr6xYOG8DAVDzF/OOhCy7UubEkH5Rx2t+OvzEj8RQVxGQqPR8VjugolatMcRpGFZNbjRvkfMRxRxQcXW3lE62sHTBD3d/eathXup0+0h91h4dJqOC3vwtRFcvlLDVTxB5iYjWa3GJ9rMJQspM+jZVvaljhTwBT7VUgDyXUycGN8Jnvtnx9/2ena1lZvibTJdjZmyRQRBGigaaCFRDNETUgTcQGdNUvc8uXifGdYEa3PScVRpYTpO78IewFg9ydY3r1bgwzxEWZhc2UkXNr2HMwbA62dgKleotOkjO7EABQTx624CLbcwQoVnpA37M5WN7guB37etx6TXd0N99jbNw7LRWs1Yqb1Gpd5ntprfQXmOMj1XZrEsxLHzJufxkFWNo9r0v3NJupqD5iL0tgVm4KPUyTrbDqmglMAZlZmbXhfhBCbRWYSYO7Vf7o+M5O7tf7o+MQ7QnsvFfZPHl+ktGzsXcWPDl4GVn/Aq41yj4yZwWGfu3FiTZul+Rm+OXpmU1W0TuD2vWw9RqiBtbZhfSprx8DbnNL3b3nFZAQb9R9pT0YTP9p7LqYQBa6g9ot6bBtJWnxNSi3aIxRhzUj5jmJlmwKW12dGLM0qez6Lo40NO2sZhmyPao9Pu1qWb+JdD8JOp7W6bkLTo1CzGwGnH4zheKf0dSnDtM0DamLFJSRxlc3cxB/bUc/aJB8iJEVN6Hq+/hqy/0n8DH2yq16tN1VtHW+mo15yYwlGSdGnyQcGrNWyQ7MT1TC89M8wqm+mxKddMhUAm5B6NyMxPG4ZqTtTfRlNj+s3zbJuwmY+1DCKgpVuBJyN4jleXF0T7KXecNbrPGfS8UTC/uO0uLkFgvPLLsBoeGk5NXrH9bZbCkrA5iQtxzXNwM9xmwqiZVuGzkLcfZY8jFYDCi9541QcDFtp7KqYYgvqDwI4eMZubx2FDWvSynMnqIrRxYbwMTdiI2cA8NDJ6GO64uJFOhvxjvtyND8Ygz6xOmBvqNrKd7Z9mE0sPiBwGam3hfUX+E8hOVguzK0aKhoQmiZTOGaddvCEGx0eCvFaRZyFVSSeQFzCEVhReN2fZ3Wr2atdF+79o+fSX+j7MKBUDLaEJi5sKEqvsoo8hGdX2fNT9wfKEJLk/sOKGtXYtSkCWXRQSfIRhsikXp57HvkkeXATyEqE3xJrY5fDxCph/CEJomA2qYY9Ig2Bc8AZ5CVYjutsyvWAV0Zgui6nQeE9wu5Lt7y1APO8IQ+R2HEidrbrMjEKrW5EiebG2QKTioxJK8BCETlZcYlqG2PCK4bbmV1PCxBPleEIkhs2PCYxaqK6MGBANwZxiMeF0hCbGbKxtXb6K1rgt5yl+0LGjEYJgvEOtvO/KEJVELszuniSAAynh5xejjyqGmL5TfQjUX4gGEIzQVpbSfsjSvcWABt3gBwF45qbWqsircXUhswFiSOF4QkthRxtbatSsiqwAy66DiTxMhi1usIRpgcO/hG728oQg2A1rP6xvCEykyk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13" name="AutoShape 9" descr="data:image/jpeg;base64,/9j/4AAQSkZJRgABAQAAAQABAAD/2wCEAAkGBxQSEhUUExQVFRUUFhQXFBgXFBcVFRUUFxYXFhQVFBcYHCggGBolHRQVITEhJSkrLi8uFx8zODMsNygtLisBCgoKDg0OGhAQGywkHyQsLCwsLCwsLCwsLCwsLCwsLDQsLCwsLCwsLCwsLCwsLCwsLCwsLCwsLCw0LCwsLCwsLP/AABEIAKgBKwMBIgACEQEDEQH/xAAcAAABBQEBAQAAAAAAAAAAAAAAAwQFBgcCAQj/xABDEAACAQIDBQUFBQYEBQUAAAABAgADEQQSIQUGMUFREyJhcYEHMpGh8EJSscHRFCNicpLhFVOCshaDosLxJDNDY3P/xAAZAQADAQEBAAAAAAAAAAAAAAAAAQIDBAX/xAAmEQACAgICAgICAgMAAAAAAAAAAQIRAyESMQRBE1EikUKhMmFx/9oADAMBAAIRAxEAPwC5QhCSSEIQgAQhCABPVEAIqqwGeqsVVYIsXRYwPFSLIk6RIuiQA5SnFkpxWnSitR1QXYgecYHCUIutCRNbeKmPd1+QiS7wk8hJc4r2Wscn6J8UROuxEhqW3L8QPQxym2F5giNSi/YnCS9D/sJwaMKONRuBjkGMmhoaU4NOPis5KRgMGpxJqckGpxJqcBEe1OIvTkg9OIPTiGR7pEWWP3SIOkQDJliLLHjrEHWADUiEUcROIAhCEBBCEIAEIQgAQhCABCEIAE5dwouSAOpnUr+2G/f2J+wpHhqb2+EUnSsuEeTomqOPpk2zW8SLD4mLJtGl/mL8xMdr73VqeJcOl0VmTTRrKxAYg9RaLf8AEheoWSyKqg5WBJc31y5dAdRpzI8Yvz7o1jjxv2bbSsQCNQeBHOOaaSj7k7wtVZaPdKjML8GW1zY+N9LS/wBNZSdmeSDg6Z7TSOaVOeU0jtEsJRAy2ljloIWb0HUzP9pbXeu9yTbkOXwhvVtQ1qp17i6KOGn19GQH+PYakbM9z4A2F+nWYZJN6R14YRW5E4pjqmTIjZ+3qFRgouDyMnhTvqJyyUl2dapo9pExcVTPKaGLLT6xoiVBSrEcZYdlbTvZWPkf1lfqJYT2hVsZssjiznlBSReoRlsrE508V09OUezpTtWcrVBOWWdQjAQdI3qJHxESqJGIjnSN6iSQqJG1RIgI+osQdY+qJGzrEAydYi4jt1iDiACMIEQiAIQhAQQhCABCEIAEIQgASub0ArWpNyKkfA3/AO6WRRGW8GEz0Sead4eg73y/CTNWi4OpGf77bFNRBiKY7yD94BxZBwbzXX08pU8Emcd33xrYfbHMD+IWuJq2zHuomf73bG/Y8QHp6UqhzU7aZGGrJ+Y8NOUvx8n8WGeH8kXDZe2STRq1ahqoezIZAMwZbBkfXRrWa3OxA1Kg6hs/G06twjqStswB1BIDC48iD5ETB9l4ympNVlvTqd2sF0NOoQbVBYi6G505HhraWTDM4F0d0FrZguYkXYDJmAKMCQyg6AnJorpNnjS6Mfkb0zaKSRDb2KFLD1XJAyo2p5Eiw4eJEq26e8b90VnV6b6JUBuAfsm57wVujXK34kaid3y2a2IwdaknvMt18WQhwvrlt6yKLTsyr3gcxvcfKI1kpUAGyre3Gwvr/wCZxuVWariSjrdFptmPLiAAfHj8I23xw5DMFvpwHLwnI7UqPUi01dFi2aHYBsikHWx0lhwVVbAWt4GZtsDE4mpZXY00Xkgux82YWA8heXXBKTYLfxuSfmZlPTLS5IsOUT3OBPcNSNheLNRFokZuuhu9QMCPwH5RhhA7uQSqGxZUJsSOHeIDW9B6x7RNmNheVneDbFShXV2QGme6rWIdHF8yMQbWNrjzkykaYcdui67obQ7QsCMrIzU3W97OvQ8xwsfGWqUvcujlq4noaysPNqVMsPQy6TrwNuGzj8uMY5Wo9a/tWEIQmxzBPDPYQARqJGtRI/YRtVWMRHVFjaosf1VjWosQDGosbuI8qCNnEQDVxOIs4iJiAIQhAQQhCABCEIAEIQgB2giwQEEHgdD5HjE0E8xuKFKm9Q/ZFx4ngB8SIDKhs9SpI6MR8DaSG3tkrisM9M8bXQ/dcaqfjp5ExnsfUknjx9ecn+KkeE5E6dnY+qZiGysZkbUXBBV1PMcwfH8xLxsKuDagzEkAthXvYunOkT10t8xY2MoWMp5KrjmHYfOSODx3cysSACGRudN+TfynQH48p6sJckebkhxkaCtYkhhURbZtKqZSGYLmVwvdyMSucjQPkqAWe8v+6m2hUUU2N2A7hJ7xt71N9ffWx8wOdrnLsBtcV0zu6g0x++punaIy95TVC8To7BgOKsw4lSJrBYp/fGTLa6MlQuSqHNdLC71KakNewNSmVIDEXClEIssSYKjRq1jTACtUZj4sTdreAN7CRm1Gp3y2F2BsLcfSQG1tv1kw/Z4c0xiUIzK57xXk9AHSqG0sQbWN5JtiWxBovUQI9NSHt9pmtc2HADL8/CeXku7Z7WFJdHOG2UOWg6SwbPw4WdYWjYCOza2kjsqUvQ7pVBBiJHrV10jmm/1aWmc8kcUE70rmPoI9RWcCpUZlyaWRQNQ7C5zHUceOksjVLGR2F2atO1izW4ZiDl6AafjJZvhko7ZO7rYTshluWYkszHiWYXJMssgdhN3vST068X+JwZm3NthCEJoZBCEIAETqLFJ4wgJjGqsZ1FkhVEZ1RABjUEa1BHtURrUEQDRxEGjmoIg8AOIQhEIIQhAAhCEACAhAQGN9qYkogymxJA9OJ4/WsZveshpuxKnyBuNQZxtqpeoq/dHzP9rRzg1004zRJVsi3ZF7MwrUyyEXK9ATccj6yUWrp+Mkqc8xKKw7w/X0Mwfj/TN/n+0Z3u3uQcfiMS7MUprVIzWuSxOYhfHhryv4zvfrcQ4ELWpEvRbuvobo54FtT3W+R8xNY3XwaUsOgT7V2Y82ZiSSfw8gJK4vBpWpvSqKGSopVgeYP4HxnRj/ABMsn5Hy9hqrUagKm3NG+RU9QeBEtlDGJWIPYEp3c3YMFqpUzZgFViFZg92TNcXdqf8A8ihYzevYn7NXqYcsHCk5HBBuvK9uDDgRyPhaVhqjd7Vgw0axILLfj5iw+AnTJWjCJp2FrUKgNa6qagRKYpISlOmL5yg43ZmLai9nHHjJHC5KTWDiqCBwuSB/Fb3fWZBsnGMzjM7Eq4cqToT946cZq/8AxPhsOBTJBqVe8wCkm1rKTy4C+pnmZoNbPbx8PiTWizYXEq40Inavy+HQaf2kLh61OuBUosARobDgeeYdZI0SR73hOZCbHqsOPOOO00jNaq8eX9ucTq1OQ+usojs7fERxhjeMFW/6yWwlMASJM06PMdtlcDQqYllLrTAuqkAnMyoLX04t8pX9le2FKlcI+HKIy3BWpmYa8wQAZI7x4IYnD1cOWyCqoGa1wpDBlYjmAQL+EwjadGpgsTkqrZqZKN0uOh8iCOoIM7fDacHf2cPkxakqPpnB74YWpwcr/MpHzFxJWhtKk/u1EPkwnzjsveDT64+Mk/8AGSdQx/CdLgvRz8mfQgM9mAU95KinRj6GSeF34xC8KrHwJuPnD4mPmbZCZhgfaHWFs4VxcXuMp9CP0l92FtdcTTzgZSNGW97dNekiUHHsakmOqojOqI+qxnViAZVRGlQR5VjSpJGNagjd45eNngAnCEIgCEIQEEIQgA22ljBRpPVYErTVmIHEgC5tfnKVivaagb91QZ15FqmS/TuhW/GW7eJL4TE//hW/2NMFU8PJfwH6zSCTE2y6v7QGLFzhxqeHbHwtrkkhhfaMg97DsP5agb8VWZ8v18/7Tq00Jo1zA+0LCPYN2lP+ZLj4oTJ+njqdZM1F0qA6d1g2p5G3A+BmEJLHuA7LtHDZftVArdGTUkHr18wI9BR9DYOlkVVHBQB8BaQvtC2ycNg2KNlep3ARxVbXdh4209ZOIZSfa/QJwqVLXWmzZh/MFKn/AKJC7KfRilfaGVrNorn+hvssfC2h8D1AieKpX14MOPpyMido1CxJPUxxszG5gFb3k4fxIPzUfLy10U90zNx9o7rYcghkJU8rGxUnj6RfYAYu6t/7lu6SdTrrr1j+moIvyOjD8/SNsbTOYsCAwtYrYDQAG9tPOGTHyLhk4/8AC5bK2kaeQ3sV0bXUr0OmtiPnLim1qba6deNjMXfbbaZlJPVefpyMcJvSBYC485xywnXHKma2McpOh16DjHVCreZhgNtVBZhZh06S/wC720xVUH5TCcOJvF2WGnS01jnPYWjXDDmfT9Is2psLknQAaknoJn2WcJTNRwn3jb0+0fheUX2zbKH7UKhHcxFKx8KtE+955XQf6Zq+ydndkCzau3Hoo+6PzPP4TPvbJXA/ZU5lqzf6QqKf93ynoeNj4rfs4c+Tk9dIw/D1TTYqTwk3hsQTILaK9+OMFidJr06MSfV4slUiR9CteOw8tEsevjLKTwsV/wBwmibgbbyVFBPdeyn14H4zK62qsOoI+UlN1trWCG/DKfhKatUR1s+laojGtF9n7Rp1hdGBta45i/UTnFU7TkNyOqxpUjurGlWADZ43eOHjZ4gE4QhEAQhCAghCEAGO85Vdn4tnbKOwcX/iYZVHqSB6zAgPl9flNq9pdVF2XWD3770lQAhbvmzC9wbgZSSOdrXHGYtbj5n85pAl9nY+vlPL/h+U5Zvr0/tPFOo+uc0AdKfz+vnLDuDXC7RwhP8AnKv9Yyf90rQNvrwEsvsyXPtTCA/5jH1Wk7D5qIwPornMs363zqVRXwopqtJWq03Y3LXpk63NraqCABzteWHf/e9MNSdKNdBiAQMosxUa5uIyg6DQ66z5/wBu7arVnLVHLMxNyTxubnwOsha2D3oj69SNUcg3GhE6qVLxOQ2WlRZNjbQzCx4iSmZUZHyghXUsLXut+8COYtfT0lLoVijBhy+fhLdsvaVjTqKL5HRivMgMCw8+M2UuUWvZCXGafo1vG7uYPaHZVuzUMoUuF7mdLe5UtY9CDoRa3Aygb5+zZ0LVcIC1O2Y0yb1EPPITrUW3U385q2y8bRxtNKlNxmGmZTY6cVYfiDJO5As63H3gOHjPO+WcT0Z44P0YFuthqVRVDVeycHK1wSoPInoDbj1Bl8wmxnwriwDhgDek3aWB4Er7wBtxIklvXuXTxDGrTAp1vvr3Uqj7tUDqBbOBcG3G1pFbM2oqs3bDsMTQBz0GtkrJcrSegx6KQNDy9Z1wWPOtaZyuWTA/tFswtRmYKqku3AHujzJI0Hz8DLZsvZgpi57zkanoOijkJm2OTE4nKyqAoIKdpVsRex+yCb38ZJ7I32rYSsuH2iuVKluxr3vw0OcjQre2vvDMLjmLj4vBWtszn5XPXSNFanMM9seM/wDXonKnQX+p2Yn5BJunbA8OfznzR7S8X2u0sW4NwHFJfKmq02/6laXjIZSsbUub+f4xNHtqPX9Z1jFsI2Ck6SZdjSJjCVZKo1xIPA8bdNJNoNJpEliqmN9k93MD9liB8dPlaLIdfP6+vSeAAPU8Svxyj9JoiS8bt76DCVVqspclRSIBtmAtY+YAtNi3e23TxtHtEuOTKeKn65z5erYrLdtBfReZt4ecl9hbRrLTYmoyKeIUlb9AbamZzxqXQ4yaPojF0rSOqyl7ob+PlFLEAugsFqfbUfxffHzl5qBWAZGDAi4IM55RaezROxjUjd44qqRGzyRnEIQiEEIQgAQhAQAz32w7UUJQw1gWLdqx17osaa8NL95uMzZTx+uYlj9pG0BVxb2t3G7NT/DSUg+mZifWVpjx+uk2jpEnJN/h+RilP9Yiv5RdeH10jA6qNbz1Ed7ubYODrpiLXNPtMozBdWpvTGvKxYHhykfXa3xiSrm06fRjAd7T28apJCUxfqXY6+Og+UhalS5vHvZgjUH5GNKtK0zaZSoShCEkoJIbKxfZtr7p4+HjI+dAxp07E1ZcaWLemwqYeoadQWOh0e3AMOYmo7ne0inXApYgClW4AE9x7ccpPPwlY9k21sE1A4aulLtSxt2iqe0GtrFhyGlvCXPH7h4Gup/dBCTo1IlCvThpceI5TLNOEntUzoxY5xj3aLPT171OxB4g8DIPendmljaeRwVdblGHv0j/AA9V6j+1u8DszEYUBRW7ZAO72gC1LeLro39Iknh8cH7rgo/j+RGhnInxdpnQ42v9FK2VhcZh2pmsRWRP3Z7NbMEHCoBfv34sBYjo0kPaLgUxK4ZhUCqpcKxBZQ5ynLUtqui9LjpJ+vROb8x+nWNMfTLZWFg6HpdWHDK45cdDy9Tftw+c7rJ+zky+GqvH+hjunvC+Gp1aGLAU0aT16DA5kq0FF2Wm/BspIFuIDDTSYzUqmoS7e87M7eJYlmPqTNU9qVWmNmU1GhDd3hdbqUYXHXtLGZODp9cPr8J2ck9o5kmtMjdogfnEKC8TbgL/AAitdrtOqdPTzPyH97TP2UK7Po21kkamn19cvlG66C05Ly1oljrDtrGGJx1mc9W/AWMXpvaV+tUuxPifxhKVIErJCg5qPmPKTAxFuJkJQq5KYI4kzpMTeJSBonFxJMWp4wg6MR5EiQq4id/tR9fiZViovmw98a9IgM/aJzV7k28G4iaFsna1HFLemwzc1OjD9ZgoNZuAa3gDFqHaIb3ZT5kGZyxp9DUmj6AegREyJj+B3pxFK1q1T1OdfW95cNhb/I9lxAA/+xeH+ocpnLG0UpIt8IU3V1DIwZTwINxCZlBAuFux4KCT5DWEg998SaeBrMNL2W/QMbGMRiW162evUbqzkf6mJjdjr9eE4drknqTPRNSTunxHl+sUZvz/AAiStPQbxgdNqb/D5z0MBe3jp+sLRAv3go58T+ULGL0zcX/WIYpAR4/jHIspsPnrG+LXQ2/CD6AjzPJ6Z5Miwns8ipXuA9SfkB+sAOAZcN294sRRs1Gu68ipOen5ZGuAPKx8ZTovg6+RgeXOVGupLQna2jc9g+0ZWITFotPpVUk0ieebnT9bjxl7omnVXMpVg2oIII8xafPOCxIOh1B+rye3c2zU2fVBQF6NQ3ZAPdPNk/SZ5vFXcTbF5F6kbIcLlOhNunGJ16B8/kZ3svatLEoHpt58iDzBHIx09M8pwSgdamVbb+xExVI0qnOxBHFWGoYfCZntrcrFUb5F7VTwKcbeKngfK/CbhUwt+IjGvs4mwvYSseaePSCeOGTs+dqmzKtO/aU6inxRgPjHGH2fVfVKVVhbQrTdgetiB9Wm7HZtyefgY+3ZZadV6AOlhUA5KeDAdORnVh8rlKmjmy+NxjaZgtPYeJbhh65/5T/pDEbAxNMBqlGpTU8C6Mo+JE+nisb4/CJVpsjqGVgbgi87LOSj5iTZ7X1IHTn8Y0Xd4X1qfBf7y571bFOFq2GtNich+71UyFEvin2JMi6mxVAA7RvgDOqexVAuHB8wZJsvW0aOhXVPUQ4oLEhg3HulT5WnuHr1KbWKgX55Rr6xYOG8DAVDzF/OOhCy7UubEkH5Rx2t+OvzEj8RQVxGQqPR8VjugolatMcRpGFZNbjRvkfMRxRxQcXW3lE62sHTBD3d/eathXup0+0h91h4dJqOC3vwtRFcvlLDVTxB5iYjWa3GJ9rMJQspM+jZVvaljhTwBT7VUgDyXUycGN8Jnvtnx9/2ena1lZvibTJdjZmyRQRBGigaaCFRDNETUgTcQGdNUvc8uXifGdYEa3PScVRpYTpO78IewFg9ydY3r1bgwzxEWZhc2UkXNr2HMwbA62dgKleotOkjO7EABQTx624CLbcwQoVnpA37M5WN7guB37etx6TXd0N99jbNw7LRWs1Yqb1Gpd5ntprfQXmOMj1XZrEsxLHzJufxkFWNo9r0v3NJupqD5iL0tgVm4KPUyTrbDqmglMAZlZmbXhfhBCbRWYSYO7Vf7o+M5O7tf7o+MQ7QnsvFfZPHl+ktGzsXcWPDl4GVn/Aq41yj4yZwWGfu3FiTZul+Rm+OXpmU1W0TuD2vWw9RqiBtbZhfSprx8DbnNL3b3nFZAQb9R9pT0YTP9p7LqYQBa6g9ot6bBtJWnxNSi3aIxRhzUj5jmJlmwKW12dGLM0qez6Lo40NO2sZhmyPao9Pu1qWb+JdD8JOp7W6bkLTo1CzGwGnH4zheKf0dSnDtM0DamLFJSRxlc3cxB/bUc/aJB8iJEVN6Hq+/hqy/0n8DH2yq16tN1VtHW+mo15yYwlGSdGnyQcGrNWyQ7MT1TC89M8wqm+mxKddMhUAm5B6NyMxPG4ZqTtTfRlNj+s3zbJuwmY+1DCKgpVuBJyN4jleXF0T7KXecNbrPGfS8UTC/uO0uLkFgvPLLsBoeGk5NXrH9bZbCkrA5iQtxzXNwM9xmwqiZVuGzkLcfZY8jFYDCi9541QcDFtp7KqYYgvqDwI4eMZubx2FDWvSynMnqIrRxYbwMTdiI2cA8NDJ6GO64uJFOhvxjvtyND8Ygz6xOmBvqNrKd7Z9mE0sPiBwGam3hfUX+E8hOVguzK0aKhoQmiZTOGaddvCEGx0eCvFaRZyFVSSeQFzCEVhReN2fZ3Wr2atdF+79o+fSX+j7MKBUDLaEJi5sKEqvsoo8hGdX2fNT9wfKEJLk/sOKGtXYtSkCWXRQSfIRhsikXp57HvkkeXATyEqE3xJrY5fDxCph/CEJomA2qYY9Ig2Bc8AZ5CVYjutsyvWAV0Zgui6nQeE9wu5Lt7y1APO8IQ+R2HEidrbrMjEKrW5EiebG2QKTioxJK8BCETlZcYlqG2PCK4bbmV1PCxBPleEIkhs2PCYxaqK6MGBANwZxiMeF0hCbGbKxtXb6K1rgt5yl+0LGjEYJgvEOtvO/KEJVELszuniSAAynh5xejjyqGmL5TfQjUX4gGEIzQVpbSfsjSvcWABt3gBwF45qbWqsircXUhswFiSOF4QkthRxtbatSsiqwAy66DiTxMhi1usIRpgcO/hG728oQg2A1rP6xvCEykyk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15" name="AutoShape 11" descr="data:image/jpeg;base64,/9j/4AAQSkZJRgABAQAAAQABAAD/2wCEAAkGBxQSEhUUExQVFRUUFhQXFBgXFBcVFRUUFxYXFhQVFBcYHCggGBolHRQVITEhJSkrLi8uFx8zODMsNygtLisBCgoKDg0OGhAQGywkHyQsLCwsLCwsLCwsLCwsLCwsLDQsLCwsLCwsLCwsLCwsLCwsLCwsLCwsLCw0LCwsLCwsLP/AABEIAKgBKwMBIgACEQEDEQH/xAAcAAABBQEBAQAAAAAAAAAAAAAAAwQFBgcCAQj/xABDEAACAQIDBQUFBQYEBQUAAAABAgADEQQSIQUGMUFREyJhcYEHMpGh8EJSscHRFCNicpLhFVOCshaDosLxJDNDY3P/xAAZAQADAQEBAAAAAAAAAAAAAAAAAQIDBAX/xAAmEQACAgICAgICAgMAAAAAAAAAAQIRAyESMQRBE1EikUKhMmFx/9oADAMBAAIRAxEAPwC5QhCSSEIQgAQhCABPVEAIqqwGeqsVVYIsXRYwPFSLIk6RIuiQA5SnFkpxWnSitR1QXYgecYHCUIutCRNbeKmPd1+QiS7wk8hJc4r2Wscn6J8UROuxEhqW3L8QPQxym2F5giNSi/YnCS9D/sJwaMKONRuBjkGMmhoaU4NOPis5KRgMGpxJqckGpxJqcBEe1OIvTkg9OIPTiGR7pEWWP3SIOkQDJliLLHjrEHWADUiEUcROIAhCEBBCEIAEIQgAQhCABCEIAE5dwouSAOpnUr+2G/f2J+wpHhqb2+EUnSsuEeTomqOPpk2zW8SLD4mLJtGl/mL8xMdr73VqeJcOl0VmTTRrKxAYg9RaLf8AEheoWSyKqg5WBJc31y5dAdRpzI8Yvz7o1jjxv2bbSsQCNQeBHOOaaSj7k7wtVZaPdKjML8GW1zY+N9LS/wBNZSdmeSDg6Z7TSOaVOeU0jtEsJRAy2ljloIWb0HUzP9pbXeu9yTbkOXwhvVtQ1qp17i6KOGn19GQH+PYakbM9z4A2F+nWYZJN6R14YRW5E4pjqmTIjZ+3qFRgouDyMnhTvqJyyUl2dapo9pExcVTPKaGLLT6xoiVBSrEcZYdlbTvZWPkf1lfqJYT2hVsZssjiznlBSReoRlsrE508V09OUezpTtWcrVBOWWdQjAQdI3qJHxESqJGIjnSN6iSQqJG1RIgI+osQdY+qJGzrEAydYi4jt1iDiACMIEQiAIQhAQQhCABCEIAEIQgASub0ArWpNyKkfA3/AO6WRRGW8GEz0Sead4eg73y/CTNWi4OpGf77bFNRBiKY7yD94BxZBwbzXX08pU8Emcd33xrYfbHMD+IWuJq2zHuomf73bG/Y8QHp6UqhzU7aZGGrJ+Y8NOUvx8n8WGeH8kXDZe2STRq1ahqoezIZAMwZbBkfXRrWa3OxA1Kg6hs/G06twjqStswB1BIDC48iD5ETB9l4ympNVlvTqd2sF0NOoQbVBYi6G505HhraWTDM4F0d0FrZguYkXYDJmAKMCQyg6AnJorpNnjS6Mfkb0zaKSRDb2KFLD1XJAyo2p5Eiw4eJEq26e8b90VnV6b6JUBuAfsm57wVujXK34kaid3y2a2IwdaknvMt18WQhwvrlt6yKLTsyr3gcxvcfKI1kpUAGyre3Gwvr/wCZxuVWariSjrdFptmPLiAAfHj8I23xw5DMFvpwHLwnI7UqPUi01dFi2aHYBsikHWx0lhwVVbAWt4GZtsDE4mpZXY00Xkgux82YWA8heXXBKTYLfxuSfmZlPTLS5IsOUT3OBPcNSNheLNRFokZuuhu9QMCPwH5RhhA7uQSqGxZUJsSOHeIDW9B6x7RNmNheVneDbFShXV2QGme6rWIdHF8yMQbWNrjzkykaYcdui67obQ7QsCMrIzU3W97OvQ8xwsfGWqUvcujlq4noaysPNqVMsPQy6TrwNuGzj8uMY5Wo9a/tWEIQmxzBPDPYQARqJGtRI/YRtVWMRHVFjaosf1VjWosQDGosbuI8qCNnEQDVxOIs4iJiAIQhAQQhCABCEIAEIQgB2giwQEEHgdD5HjE0E8xuKFKm9Q/ZFx4ngB8SIDKhs9SpI6MR8DaSG3tkrisM9M8bXQ/dcaqfjp5ExnsfUknjx9ecn+KkeE5E6dnY+qZiGysZkbUXBBV1PMcwfH8xLxsKuDagzEkAthXvYunOkT10t8xY2MoWMp5KrjmHYfOSODx3cysSACGRudN+TfynQH48p6sJckebkhxkaCtYkhhURbZtKqZSGYLmVwvdyMSucjQPkqAWe8v+6m2hUUU2N2A7hJ7xt71N9ffWx8wOdrnLsBtcV0zu6g0x++punaIy95TVC8To7BgOKsw4lSJrBYp/fGTLa6MlQuSqHNdLC71KakNewNSmVIDEXClEIssSYKjRq1jTACtUZj4sTdreAN7CRm1Gp3y2F2BsLcfSQG1tv1kw/Z4c0xiUIzK57xXk9AHSqG0sQbWN5JtiWxBovUQI9NSHt9pmtc2HADL8/CeXku7Z7WFJdHOG2UOWg6SwbPw4WdYWjYCOza2kjsqUvQ7pVBBiJHrV10jmm/1aWmc8kcUE70rmPoI9RWcCpUZlyaWRQNQ7C5zHUceOksjVLGR2F2atO1izW4ZiDl6AafjJZvhko7ZO7rYTshluWYkszHiWYXJMssgdhN3vST068X+JwZm3NthCEJoZBCEIAETqLFJ4wgJjGqsZ1FkhVEZ1RABjUEa1BHtURrUEQDRxEGjmoIg8AOIQhEIIQhAAhCEACAhAQGN9qYkogymxJA9OJ4/WsZveshpuxKnyBuNQZxtqpeoq/dHzP9rRzg1004zRJVsi3ZF7MwrUyyEXK9ATccj6yUWrp+Mkqc8xKKw7w/X0Mwfj/TN/n+0Z3u3uQcfiMS7MUprVIzWuSxOYhfHhryv4zvfrcQ4ELWpEvRbuvobo54FtT3W+R8xNY3XwaUsOgT7V2Y82ZiSSfw8gJK4vBpWpvSqKGSopVgeYP4HxnRj/ABMsn5Hy9hqrUagKm3NG+RU9QeBEtlDGJWIPYEp3c3YMFqpUzZgFViFZg92TNcXdqf8A8ihYzevYn7NXqYcsHCk5HBBuvK9uDDgRyPhaVhqjd7Vgw0axILLfj5iw+AnTJWjCJp2FrUKgNa6qagRKYpISlOmL5yg43ZmLai9nHHjJHC5KTWDiqCBwuSB/Fb3fWZBsnGMzjM7Eq4cqToT946cZq/8AxPhsOBTJBqVe8wCkm1rKTy4C+pnmZoNbPbx8PiTWizYXEq40Inavy+HQaf2kLh61OuBUosARobDgeeYdZI0SR73hOZCbHqsOPOOO00jNaq8eX9ucTq1OQ+usojs7fERxhjeMFW/6yWwlMASJM06PMdtlcDQqYllLrTAuqkAnMyoLX04t8pX9le2FKlcI+HKIy3BWpmYa8wQAZI7x4IYnD1cOWyCqoGa1wpDBlYjmAQL+EwjadGpgsTkqrZqZKN0uOh8iCOoIM7fDacHf2cPkxakqPpnB74YWpwcr/MpHzFxJWhtKk/u1EPkwnzjsveDT64+Mk/8AGSdQx/CdLgvRz8mfQgM9mAU95KinRj6GSeF34xC8KrHwJuPnD4mPmbZCZhgfaHWFs4VxcXuMp9CP0l92FtdcTTzgZSNGW97dNekiUHHsakmOqojOqI+qxnViAZVRGlQR5VjSpJGNagjd45eNngAnCEIgCEIQEEIQgA22ljBRpPVYErTVmIHEgC5tfnKVivaagb91QZ15FqmS/TuhW/GW7eJL4TE//hW/2NMFU8PJfwH6zSCTE2y6v7QGLFzhxqeHbHwtrkkhhfaMg97DsP5agb8VWZ8v18/7Tq00Jo1zA+0LCPYN2lP+ZLj4oTJ+njqdZM1F0qA6d1g2p5G3A+BmEJLHuA7LtHDZftVArdGTUkHr18wI9BR9DYOlkVVHBQB8BaQvtC2ycNg2KNlep3ARxVbXdh4209ZOIZSfa/QJwqVLXWmzZh/MFKn/AKJC7KfRilfaGVrNorn+hvssfC2h8D1AieKpX14MOPpyMido1CxJPUxxszG5gFb3k4fxIPzUfLy10U90zNx9o7rYcghkJU8rGxUnj6RfYAYu6t/7lu6SdTrrr1j+moIvyOjD8/SNsbTOYsCAwtYrYDQAG9tPOGTHyLhk4/8AC5bK2kaeQ3sV0bXUr0OmtiPnLim1qba6deNjMXfbbaZlJPVefpyMcJvSBYC485xywnXHKma2McpOh16DjHVCreZhgNtVBZhZh06S/wC720xVUH5TCcOJvF2WGnS01jnPYWjXDDmfT9Is2psLknQAaknoJn2WcJTNRwn3jb0+0fheUX2zbKH7UKhHcxFKx8KtE+955XQf6Zq+ydndkCzau3Hoo+6PzPP4TPvbJXA/ZU5lqzf6QqKf93ynoeNj4rfs4c+Tk9dIw/D1TTYqTwk3hsQTILaK9+OMFidJr06MSfV4slUiR9CteOw8tEsevjLKTwsV/wBwmibgbbyVFBPdeyn14H4zK62qsOoI+UlN1trWCG/DKfhKatUR1s+laojGtF9n7Rp1hdGBta45i/UTnFU7TkNyOqxpUjurGlWADZ43eOHjZ4gE4QhEAQhCAghCEAGO85Vdn4tnbKOwcX/iYZVHqSB6zAgPl9flNq9pdVF2XWD3770lQAhbvmzC9wbgZSSOdrXHGYtbj5n85pAl9nY+vlPL/h+U5Zvr0/tPFOo+uc0AdKfz+vnLDuDXC7RwhP8AnKv9Yyf90rQNvrwEsvsyXPtTCA/5jH1Wk7D5qIwPornMs363zqVRXwopqtJWq03Y3LXpk63NraqCABzteWHf/e9MNSdKNdBiAQMosxUa5uIyg6DQ66z5/wBu7arVnLVHLMxNyTxubnwOsha2D3oj69SNUcg3GhE6qVLxOQ2WlRZNjbQzCx4iSmZUZHyghXUsLXut+8COYtfT0lLoVijBhy+fhLdsvaVjTqKL5HRivMgMCw8+M2UuUWvZCXGafo1vG7uYPaHZVuzUMoUuF7mdLe5UtY9CDoRa3Aygb5+zZ0LVcIC1O2Y0yb1EPPITrUW3U385q2y8bRxtNKlNxmGmZTY6cVYfiDJO5As63H3gOHjPO+WcT0Z44P0YFuthqVRVDVeycHK1wSoPInoDbj1Bl8wmxnwriwDhgDek3aWB4Er7wBtxIklvXuXTxDGrTAp1vvr3Uqj7tUDqBbOBcG3G1pFbM2oqs3bDsMTQBz0GtkrJcrSegx6KQNDy9Z1wWPOtaZyuWTA/tFswtRmYKqku3AHujzJI0Hz8DLZsvZgpi57zkanoOijkJm2OTE4nKyqAoIKdpVsRex+yCb38ZJ7I32rYSsuH2iuVKluxr3vw0OcjQre2vvDMLjmLj4vBWtszn5XPXSNFanMM9seM/wDXonKnQX+p2Yn5BJunbA8OfznzR7S8X2u0sW4NwHFJfKmq02/6laXjIZSsbUub+f4xNHtqPX9Z1jFsI2Ck6SZdjSJjCVZKo1xIPA8bdNJNoNJpEliqmN9k93MD9liB8dPlaLIdfP6+vSeAAPU8Svxyj9JoiS8bt76DCVVqspclRSIBtmAtY+YAtNi3e23TxtHtEuOTKeKn65z5erYrLdtBfReZt4ecl9hbRrLTYmoyKeIUlb9AbamZzxqXQ4yaPojF0rSOqyl7ob+PlFLEAugsFqfbUfxffHzl5qBWAZGDAi4IM55RaezROxjUjd44qqRGzyRnEIQiEEIQgAQhAQAz32w7UUJQw1gWLdqx17osaa8NL95uMzZTx+uYlj9pG0BVxb2t3G7NT/DSUg+mZifWVpjx+uk2jpEnJN/h+RilP9Yiv5RdeH10jA6qNbz1Ed7ubYODrpiLXNPtMozBdWpvTGvKxYHhykfXa3xiSrm06fRjAd7T28apJCUxfqXY6+Og+UhalS5vHvZgjUH5GNKtK0zaZSoShCEkoJIbKxfZtr7p4+HjI+dAxp07E1ZcaWLemwqYeoadQWOh0e3AMOYmo7ne0inXApYgClW4AE9x7ccpPPwlY9k21sE1A4aulLtSxt2iqe0GtrFhyGlvCXPH7h4Gup/dBCTo1IlCvThpceI5TLNOEntUzoxY5xj3aLPT171OxB4g8DIPendmljaeRwVdblGHv0j/AA9V6j+1u8DszEYUBRW7ZAO72gC1LeLro39Iknh8cH7rgo/j+RGhnInxdpnQ42v9FK2VhcZh2pmsRWRP3Z7NbMEHCoBfv34sBYjo0kPaLgUxK4ZhUCqpcKxBZQ5ynLUtqui9LjpJ+vROb8x+nWNMfTLZWFg6HpdWHDK45cdDy9Tftw+c7rJ+zky+GqvH+hjunvC+Gp1aGLAU0aT16DA5kq0FF2Wm/BspIFuIDDTSYzUqmoS7e87M7eJYlmPqTNU9qVWmNmU1GhDd3hdbqUYXHXtLGZODp9cPr8J2ck9o5kmtMjdogfnEKC8TbgL/AAitdrtOqdPTzPyH97TP2UK7Po21kkamn19cvlG66C05Ly1oljrDtrGGJx1mc9W/AWMXpvaV+tUuxPifxhKVIErJCg5qPmPKTAxFuJkJQq5KYI4kzpMTeJSBonFxJMWp4wg6MR5EiQq4id/tR9fiZViovmw98a9IgM/aJzV7k28G4iaFsna1HFLemwzc1OjD9ZgoNZuAa3gDFqHaIb3ZT5kGZyxp9DUmj6AegREyJj+B3pxFK1q1T1OdfW95cNhb/I9lxAA/+xeH+ocpnLG0UpIt8IU3V1DIwZTwINxCZlBAuFux4KCT5DWEg998SaeBrMNL2W/QMbGMRiW162evUbqzkf6mJjdjr9eE4drknqTPRNSTunxHl+sUZvz/AAiStPQbxgdNqb/D5z0MBe3jp+sLRAv3go58T+ULGL0zcX/WIYpAR4/jHIspsPnrG+LXQ2/CD6AjzPJ6Z5Miwns8ipXuA9SfkB+sAOAZcN294sRRs1Gu68ipOen5ZGuAPKx8ZTovg6+RgeXOVGupLQna2jc9g+0ZWITFotPpVUk0ieebnT9bjxl7omnVXMpVg2oIII8xafPOCxIOh1B+rye3c2zU2fVBQF6NQ3ZAPdPNk/SZ5vFXcTbF5F6kbIcLlOhNunGJ16B8/kZ3svatLEoHpt58iDzBHIx09M8pwSgdamVbb+xExVI0qnOxBHFWGoYfCZntrcrFUb5F7VTwKcbeKngfK/CbhUwt+IjGvs4mwvYSseaePSCeOGTs+dqmzKtO/aU6inxRgPjHGH2fVfVKVVhbQrTdgetiB9Wm7HZtyefgY+3ZZadV6AOlhUA5KeDAdORnVh8rlKmjmy+NxjaZgtPYeJbhh65/5T/pDEbAxNMBqlGpTU8C6Mo+JE+nisb4/CJVpsjqGVgbgi87LOSj5iTZ7X1IHTn8Y0Xd4X1qfBf7y571bFOFq2GtNich+71UyFEvin2JMi6mxVAA7RvgDOqexVAuHB8wZJsvW0aOhXVPUQ4oLEhg3HulT5WnuHr1KbWKgX55Rr6xYOG8DAVDzF/OOhCy7UubEkH5Rx2t+OvzEj8RQVxGQqPR8VjugolatMcRpGFZNbjRvkfMRxRxQcXW3lE62sHTBD3d/eathXup0+0h91h4dJqOC3vwtRFcvlLDVTxB5iYjWa3GJ9rMJQspM+jZVvaljhTwBT7VUgDyXUycGN8Jnvtnx9/2ena1lZvibTJdjZmyRQRBGigaaCFRDNETUgTcQGdNUvc8uXifGdYEa3PScVRpYTpO78IewFg9ydY3r1bgwzxEWZhc2UkXNr2HMwbA62dgKleotOkjO7EABQTx624CLbcwQoVnpA37M5WN7guB37etx6TXd0N99jbNw7LRWs1Yqb1Gpd5ntprfQXmOMj1XZrEsxLHzJufxkFWNo9r0v3NJupqD5iL0tgVm4KPUyTrbDqmglMAZlZmbXhfhBCbRWYSYO7Vf7o+M5O7tf7o+MQ7QnsvFfZPHl+ktGzsXcWPDl4GVn/Aq41yj4yZwWGfu3FiTZul+Rm+OXpmU1W0TuD2vWw9RqiBtbZhfSprx8DbnNL3b3nFZAQb9R9pT0YTP9p7LqYQBa6g9ot6bBtJWnxNSi3aIxRhzUj5jmJlmwKW12dGLM0qez6Lo40NO2sZhmyPao9Pu1qWb+JdD8JOp7W6bkLTo1CzGwGnH4zheKf0dSnDtM0DamLFJSRxlc3cxB/bUc/aJB8iJEVN6Hq+/hqy/0n8DH2yq16tN1VtHW+mo15yYwlGSdGnyQcGrNWyQ7MT1TC89M8wqm+mxKddMhUAm5B6NyMxPG4ZqTtTfRlNj+s3zbJuwmY+1DCKgpVuBJyN4jleXF0T7KXecNbrPGfS8UTC/uO0uLkFgvPLLsBoeGk5NXrH9bZbCkrA5iQtxzXNwM9xmwqiZVuGzkLcfZY8jFYDCi9541QcDFtp7KqYYgvqDwI4eMZubx2FDWvSynMnqIrRxYbwMTdiI2cA8NDJ6GO64uJFOhvxjvtyND8Ygz6xOmBvqNrKd7Z9mE0sPiBwGam3hfUX+E8hOVguzK0aKhoQmiZTOGaddvCEGx0eCvFaRZyFVSSeQFzCEVhReN2fZ3Wr2atdF+79o+fSX+j7MKBUDLaEJi5sKEqvsoo8hGdX2fNT9wfKEJLk/sOKGtXYtSkCWXRQSfIRhsikXp57HvkkeXATyEqE3xJrY5fDxCph/CEJomA2qYY9Ig2Bc8AZ5CVYjutsyvWAV0Zgui6nQeE9wu5Lt7y1APO8IQ+R2HEidrbrMjEKrW5EiebG2QKTioxJK8BCETlZcYlqG2PCK4bbmV1PCxBPleEIkhs2PCYxaqK6MGBANwZxiMeF0hCbGbKxtXb6K1rgt5yl+0LGjEYJgvEOtvO/KEJVELszuniSAAynh5xejjyqGmL5TfQjUX4gGEIzQVpbSfsjSvcWABt3gBwF45qbWqsircXUhswFiSOF4QkthRxtbatSsiqwAy66DiTxMhi1usIRpgcO/hG728oQg2A1rP6xvCEykyk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17" name="AutoShape 13" descr="data:image/jpeg;base64,/9j/4AAQSkZJRgABAQAAAQABAAD/2wCEAAkGBxQSEhUUExQVFRUUFhQXFBgXFBcVFRUUFxYXFhQVFBcYHCggGBolHRQVITEhJSkrLi8uFx8zODMsNygtLisBCgoKDg0OGhAQGywkHyQsLCwsLCwsLCwsLCwsLCwsLDQsLCwsLCwsLCwsLCwsLCwsLCwsLCwsLCw0LCwsLCwsLP/AABEIAKgBKwMBIgACEQEDEQH/xAAcAAABBQEBAQAAAAAAAAAAAAAAAwQFBgcCAQj/xABDEAACAQIDBQUFBQYEBQUAAAABAgADEQQSIQUGMUFREyJhcYEHMpGh8EJSscHRFCNicpLhFVOCshaDosLxJDNDY3P/xAAZAQADAQEBAAAAAAAAAAAAAAAAAQIDBAX/xAAmEQACAgICAgICAgMAAAAAAAAAAQIRAyESMQRBE1EikUKhMmFx/9oADAMBAAIRAxEAPwC5QhCSSEIQgAQhCABPVEAIqqwGeqsVVYIsXRYwPFSLIk6RIuiQA5SnFkpxWnSitR1QXYgecYHCUIutCRNbeKmPd1+QiS7wk8hJc4r2Wscn6J8UROuxEhqW3L8QPQxym2F5giNSi/YnCS9D/sJwaMKONRuBjkGMmhoaU4NOPis5KRgMGpxJqckGpxJqcBEe1OIvTkg9OIPTiGR7pEWWP3SIOkQDJliLLHjrEHWADUiEUcROIAhCEBBCEIAEIQgAQhCABCEIAE5dwouSAOpnUr+2G/f2J+wpHhqb2+EUnSsuEeTomqOPpk2zW8SLD4mLJtGl/mL8xMdr73VqeJcOl0VmTTRrKxAYg9RaLf8AEheoWSyKqg5WBJc31y5dAdRpzI8Yvz7o1jjxv2bbSsQCNQeBHOOaaSj7k7wtVZaPdKjML8GW1zY+N9LS/wBNZSdmeSDg6Z7TSOaVOeU0jtEsJRAy2ljloIWb0HUzP9pbXeu9yTbkOXwhvVtQ1qp17i6KOGn19GQH+PYakbM9z4A2F+nWYZJN6R14YRW5E4pjqmTIjZ+3qFRgouDyMnhTvqJyyUl2dapo9pExcVTPKaGLLT6xoiVBSrEcZYdlbTvZWPkf1lfqJYT2hVsZssjiznlBSReoRlsrE508V09OUezpTtWcrVBOWWdQjAQdI3qJHxESqJGIjnSN6iSQqJG1RIgI+osQdY+qJGzrEAydYi4jt1iDiACMIEQiAIQhAQQhCABCEIAEIQgASub0ArWpNyKkfA3/AO6WRRGW8GEz0Sead4eg73y/CTNWi4OpGf77bFNRBiKY7yD94BxZBwbzXX08pU8Emcd33xrYfbHMD+IWuJq2zHuomf73bG/Y8QHp6UqhzU7aZGGrJ+Y8NOUvx8n8WGeH8kXDZe2STRq1ahqoezIZAMwZbBkfXRrWa3OxA1Kg6hs/G06twjqStswB1BIDC48iD5ETB9l4ympNVlvTqd2sF0NOoQbVBYi6G505HhraWTDM4F0d0FrZguYkXYDJmAKMCQyg6AnJorpNnjS6Mfkb0zaKSRDb2KFLD1XJAyo2p5Eiw4eJEq26e8b90VnV6b6JUBuAfsm57wVujXK34kaid3y2a2IwdaknvMt18WQhwvrlt6yKLTsyr3gcxvcfKI1kpUAGyre3Gwvr/wCZxuVWariSjrdFptmPLiAAfHj8I23xw5DMFvpwHLwnI7UqPUi01dFi2aHYBsikHWx0lhwVVbAWt4GZtsDE4mpZXY00Xkgux82YWA8heXXBKTYLfxuSfmZlPTLS5IsOUT3OBPcNSNheLNRFokZuuhu9QMCPwH5RhhA7uQSqGxZUJsSOHeIDW9B6x7RNmNheVneDbFShXV2QGme6rWIdHF8yMQbWNrjzkykaYcdui67obQ7QsCMrIzU3W97OvQ8xwsfGWqUvcujlq4noaysPNqVMsPQy6TrwNuGzj8uMY5Wo9a/tWEIQmxzBPDPYQARqJGtRI/YRtVWMRHVFjaosf1VjWosQDGosbuI8qCNnEQDVxOIs4iJiAIQhAQQhCABCEIAEIQgB2giwQEEHgdD5HjE0E8xuKFKm9Q/ZFx4ngB8SIDKhs9SpI6MR8DaSG3tkrisM9M8bXQ/dcaqfjp5ExnsfUknjx9ecn+KkeE5E6dnY+qZiGysZkbUXBBV1PMcwfH8xLxsKuDagzEkAthXvYunOkT10t8xY2MoWMp5KrjmHYfOSODx3cysSACGRudN+TfynQH48p6sJckebkhxkaCtYkhhURbZtKqZSGYLmVwvdyMSucjQPkqAWe8v+6m2hUUU2N2A7hJ7xt71N9ffWx8wOdrnLsBtcV0zu6g0x++punaIy95TVC8To7BgOKsw4lSJrBYp/fGTLa6MlQuSqHNdLC71KakNewNSmVIDEXClEIssSYKjRq1jTACtUZj4sTdreAN7CRm1Gp3y2F2BsLcfSQG1tv1kw/Z4c0xiUIzK57xXk9AHSqG0sQbWN5JtiWxBovUQI9NSHt9pmtc2HADL8/CeXku7Z7WFJdHOG2UOWg6SwbPw4WdYWjYCOza2kjsqUvQ7pVBBiJHrV10jmm/1aWmc8kcUE70rmPoI9RWcCpUZlyaWRQNQ7C5zHUceOksjVLGR2F2atO1izW4ZiDl6AafjJZvhko7ZO7rYTshluWYkszHiWYXJMssgdhN3vST068X+JwZm3NthCEJoZBCEIAETqLFJ4wgJjGqsZ1FkhVEZ1RABjUEa1BHtURrUEQDRxEGjmoIg8AOIQhEIIQhAAhCEACAhAQGN9qYkogymxJA9OJ4/WsZveshpuxKnyBuNQZxtqpeoq/dHzP9rRzg1004zRJVsi3ZF7MwrUyyEXK9ATccj6yUWrp+Mkqc8xKKw7w/X0Mwfj/TN/n+0Z3u3uQcfiMS7MUprVIzWuSxOYhfHhryv4zvfrcQ4ELWpEvRbuvobo54FtT3W+R8xNY3XwaUsOgT7V2Y82ZiSSfw8gJK4vBpWpvSqKGSopVgeYP4HxnRj/ABMsn5Hy9hqrUagKm3NG+RU9QeBEtlDGJWIPYEp3c3YMFqpUzZgFViFZg92TNcXdqf8A8ihYzevYn7NXqYcsHCk5HBBuvK9uDDgRyPhaVhqjd7Vgw0axILLfj5iw+AnTJWjCJp2FrUKgNa6qagRKYpISlOmL5yg43ZmLai9nHHjJHC5KTWDiqCBwuSB/Fb3fWZBsnGMzjM7Eq4cqToT946cZq/8AxPhsOBTJBqVe8wCkm1rKTy4C+pnmZoNbPbx8PiTWizYXEq40Inavy+HQaf2kLh61OuBUosARobDgeeYdZI0SR73hOZCbHqsOPOOO00jNaq8eX9ucTq1OQ+usojs7fERxhjeMFW/6yWwlMASJM06PMdtlcDQqYllLrTAuqkAnMyoLX04t8pX9le2FKlcI+HKIy3BWpmYa8wQAZI7x4IYnD1cOWyCqoGa1wpDBlYjmAQL+EwjadGpgsTkqrZqZKN0uOh8iCOoIM7fDacHf2cPkxakqPpnB74YWpwcr/MpHzFxJWhtKk/u1EPkwnzjsveDT64+Mk/8AGSdQx/CdLgvRz8mfQgM9mAU95KinRj6GSeF34xC8KrHwJuPnD4mPmbZCZhgfaHWFs4VxcXuMp9CP0l92FtdcTTzgZSNGW97dNekiUHHsakmOqojOqI+qxnViAZVRGlQR5VjSpJGNagjd45eNngAnCEIgCEIQEEIQgA22ljBRpPVYErTVmIHEgC5tfnKVivaagb91QZ15FqmS/TuhW/GW7eJL4TE//hW/2NMFU8PJfwH6zSCTE2y6v7QGLFzhxqeHbHwtrkkhhfaMg97DsP5agb8VWZ8v18/7Tq00Jo1zA+0LCPYN2lP+ZLj4oTJ+njqdZM1F0qA6d1g2p5G3A+BmEJLHuA7LtHDZftVArdGTUkHr18wI9BR9DYOlkVVHBQB8BaQvtC2ycNg2KNlep3ARxVbXdh4209ZOIZSfa/QJwqVLXWmzZh/MFKn/AKJC7KfRilfaGVrNorn+hvssfC2h8D1AieKpX14MOPpyMido1CxJPUxxszG5gFb3k4fxIPzUfLy10U90zNx9o7rYcghkJU8rGxUnj6RfYAYu6t/7lu6SdTrrr1j+moIvyOjD8/SNsbTOYsCAwtYrYDQAG9tPOGTHyLhk4/8AC5bK2kaeQ3sV0bXUr0OmtiPnLim1qba6deNjMXfbbaZlJPVefpyMcJvSBYC485xywnXHKma2McpOh16DjHVCreZhgNtVBZhZh06S/wC720xVUH5TCcOJvF2WGnS01jnPYWjXDDmfT9Is2psLknQAaknoJn2WcJTNRwn3jb0+0fheUX2zbKH7UKhHcxFKx8KtE+955XQf6Zq+ydndkCzau3Hoo+6PzPP4TPvbJXA/ZU5lqzf6QqKf93ynoeNj4rfs4c+Tk9dIw/D1TTYqTwk3hsQTILaK9+OMFidJr06MSfV4slUiR9CteOw8tEsevjLKTwsV/wBwmibgbbyVFBPdeyn14H4zK62qsOoI+UlN1trWCG/DKfhKatUR1s+laojGtF9n7Rp1hdGBta45i/UTnFU7TkNyOqxpUjurGlWADZ43eOHjZ4gE4QhEAQhCAghCEAGO85Vdn4tnbKOwcX/iYZVHqSB6zAgPl9flNq9pdVF2XWD3770lQAhbvmzC9wbgZSSOdrXHGYtbj5n85pAl9nY+vlPL/h+U5Zvr0/tPFOo+uc0AdKfz+vnLDuDXC7RwhP8AnKv9Yyf90rQNvrwEsvsyXPtTCA/5jH1Wk7D5qIwPornMs363zqVRXwopqtJWq03Y3LXpk63NraqCABzteWHf/e9MNSdKNdBiAQMosxUa5uIyg6DQ66z5/wBu7arVnLVHLMxNyTxubnwOsha2D3oj69SNUcg3GhE6qVLxOQ2WlRZNjbQzCx4iSmZUZHyghXUsLXut+8COYtfT0lLoVijBhy+fhLdsvaVjTqKL5HRivMgMCw8+M2UuUWvZCXGafo1vG7uYPaHZVuzUMoUuF7mdLe5UtY9CDoRa3Aygb5+zZ0LVcIC1O2Y0yb1EPPITrUW3U385q2y8bRxtNKlNxmGmZTY6cVYfiDJO5As63H3gOHjPO+WcT0Z44P0YFuthqVRVDVeycHK1wSoPInoDbj1Bl8wmxnwriwDhgDek3aWB4Er7wBtxIklvXuXTxDGrTAp1vvr3Uqj7tUDqBbOBcG3G1pFbM2oqs3bDsMTQBz0GtkrJcrSegx6KQNDy9Z1wWPOtaZyuWTA/tFswtRmYKqku3AHujzJI0Hz8DLZsvZgpi57zkanoOijkJm2OTE4nKyqAoIKdpVsRex+yCb38ZJ7I32rYSsuH2iuVKluxr3vw0OcjQre2vvDMLjmLj4vBWtszn5XPXSNFanMM9seM/wDXonKnQX+p2Yn5BJunbA8OfznzR7S8X2u0sW4NwHFJfKmq02/6laXjIZSsbUub+f4xNHtqPX9Z1jFsI2Ck6SZdjSJjCVZKo1xIPA8bdNJNoNJpEliqmN9k93MD9liB8dPlaLIdfP6+vSeAAPU8Svxyj9JoiS8bt76DCVVqspclRSIBtmAtY+YAtNi3e23TxtHtEuOTKeKn65z5erYrLdtBfReZt4ecl9hbRrLTYmoyKeIUlb9AbamZzxqXQ4yaPojF0rSOqyl7ob+PlFLEAugsFqfbUfxffHzl5qBWAZGDAi4IM55RaezROxjUjd44qqRGzyRnEIQiEEIQgAQhAQAz32w7UUJQw1gWLdqx17osaa8NL95uMzZTx+uYlj9pG0BVxb2t3G7NT/DSUg+mZifWVpjx+uk2jpEnJN/h+RilP9Yiv5RdeH10jA6qNbz1Ed7ubYODrpiLXNPtMozBdWpvTGvKxYHhykfXa3xiSrm06fRjAd7T28apJCUxfqXY6+Og+UhalS5vHvZgjUH5GNKtK0zaZSoShCEkoJIbKxfZtr7p4+HjI+dAxp07E1ZcaWLemwqYeoadQWOh0e3AMOYmo7ne0inXApYgClW4AE9x7ccpPPwlY9k21sE1A4aulLtSxt2iqe0GtrFhyGlvCXPH7h4Gup/dBCTo1IlCvThpceI5TLNOEntUzoxY5xj3aLPT171OxB4g8DIPendmljaeRwVdblGHv0j/AA9V6j+1u8DszEYUBRW7ZAO72gC1LeLro39Iknh8cH7rgo/j+RGhnInxdpnQ42v9FK2VhcZh2pmsRWRP3Z7NbMEHCoBfv34sBYjo0kPaLgUxK4ZhUCqpcKxBZQ5ynLUtqui9LjpJ+vROb8x+nWNMfTLZWFg6HpdWHDK45cdDy9Tftw+c7rJ+zky+GqvH+hjunvC+Gp1aGLAU0aT16DA5kq0FF2Wm/BspIFuIDDTSYzUqmoS7e87M7eJYlmPqTNU9qVWmNmU1GhDd3hdbqUYXHXtLGZODp9cPr8J2ck9o5kmtMjdogfnEKC8TbgL/AAitdrtOqdPTzPyH97TP2UK7Po21kkamn19cvlG66C05Ly1oljrDtrGGJx1mc9W/AWMXpvaV+tUuxPifxhKVIErJCg5qPmPKTAxFuJkJQq5KYI4kzpMTeJSBonFxJMWp4wg6MR5EiQq4id/tR9fiZViovmw98a9IgM/aJzV7k28G4iaFsna1HFLemwzc1OjD9ZgoNZuAa3gDFqHaIb3ZT5kGZyxp9DUmj6AegREyJj+B3pxFK1q1T1OdfW95cNhb/I9lxAA/+xeH+ocpnLG0UpIt8IU3V1DIwZTwINxCZlBAuFux4KCT5DWEg998SaeBrMNL2W/QMbGMRiW162evUbqzkf6mJjdjr9eE4drknqTPRNSTunxHl+sUZvz/AAiStPQbxgdNqb/D5z0MBe3jp+sLRAv3go58T+ULGL0zcX/WIYpAR4/jHIspsPnrG+LXQ2/CD6AjzPJ6Z5Miwns8ipXuA9SfkB+sAOAZcN294sRRs1Gu68ipOen5ZGuAPKx8ZTovg6+RgeXOVGupLQna2jc9g+0ZWITFotPpVUk0ieebnT9bjxl7omnVXMpVg2oIII8xafPOCxIOh1B+rye3c2zU2fVBQF6NQ3ZAPdPNk/SZ5vFXcTbF5F6kbIcLlOhNunGJ16B8/kZ3svatLEoHpt58iDzBHIx09M8pwSgdamVbb+xExVI0qnOxBHFWGoYfCZntrcrFUb5F7VTwKcbeKngfK/CbhUwt+IjGvs4mwvYSseaePSCeOGTs+dqmzKtO/aU6inxRgPjHGH2fVfVKVVhbQrTdgetiB9Wm7HZtyefgY+3ZZadV6AOlhUA5KeDAdORnVh8rlKmjmy+NxjaZgtPYeJbhh65/5T/pDEbAxNMBqlGpTU8C6Mo+JE+nisb4/CJVpsjqGVgbgi87LOSj5iTZ7X1IHTn8Y0Xd4X1qfBf7y571bFOFq2GtNich+71UyFEvin2JMi6mxVAA7RvgDOqexVAuHB8wZJsvW0aOhXVPUQ4oLEhg3HulT5WnuHr1KbWKgX55Rr6xYOG8DAVDzF/OOhCy7UubEkH5Rx2t+OvzEj8RQVxGQqPR8VjugolatMcRpGFZNbjRvkfMRxRxQcXW3lE62sHTBD3d/eathXup0+0h91h4dJqOC3vwtRFcvlLDVTxB5iYjWa3GJ9rMJQspM+jZVvaljhTwBT7VUgDyXUycGN8Jnvtnx9/2ena1lZvibTJdjZmyRQRBGigaaCFRDNETUgTcQGdNUvc8uXifGdYEa3PScVRpYTpO78IewFg9ydY3r1bgwzxEWZhc2UkXNr2HMwbA62dgKleotOkjO7EABQTx624CLbcwQoVnpA37M5WN7guB37etx6TXd0N99jbNw7LRWs1Yqb1Gpd5ntprfQXmOMj1XZrEsxLHzJufxkFWNo9r0v3NJupqD5iL0tgVm4KPUyTrbDqmglMAZlZmbXhfhBCbRWYSYO7Vf7o+M5O7tf7o+MQ7QnsvFfZPHl+ktGzsXcWPDl4GVn/Aq41yj4yZwWGfu3FiTZul+Rm+OXpmU1W0TuD2vWw9RqiBtbZhfSprx8DbnNL3b3nFZAQb9R9pT0YTP9p7LqYQBa6g9ot6bBtJWnxNSi3aIxRhzUj5jmJlmwKW12dGLM0qez6Lo40NO2sZhmyPao9Pu1qWb+JdD8JOp7W6bkLTo1CzGwGnH4zheKf0dSnDtM0DamLFJSRxlc3cxB/bUc/aJB8iJEVN6Hq+/hqy/0n8DH2yq16tN1VtHW+mo15yYwlGSdGnyQcGrNWyQ7MT1TC89M8wqm+mxKddMhUAm5B6NyMxPG4ZqTtTfRlNj+s3zbJuwmY+1DCKgpVuBJyN4jleXF0T7KXecNbrPGfS8UTC/uO0uLkFgvPLLsBoeGk5NXrH9bZbCkrA5iQtxzXNwM9xmwqiZVuGzkLcfZY8jFYDCi9541QcDFtp7KqYYgvqDwI4eMZubx2FDWvSynMnqIrRxYbwMTdiI2cA8NDJ6GO64uJFOhvxjvtyND8Ygz6xOmBvqNrKd7Z9mE0sPiBwGam3hfUX+E8hOVguzK0aKhoQmiZTOGaddvCEGx0eCvFaRZyFVSSeQFzCEVhReN2fZ3Wr2atdF+79o+fSX+j7MKBUDLaEJi5sKEqvsoo8hGdX2fNT9wfKEJLk/sOKGtXYtSkCWXRQSfIRhsikXp57HvkkeXATyEqE3xJrY5fDxCph/CEJomA2qYY9Ig2Bc8AZ5CVYjutsyvWAV0Zgui6nQeE9wu5Lt7y1APO8IQ+R2HEidrbrMjEKrW5EiebG2QKTioxJK8BCETlZcYlqG2PCK4bbmV1PCxBPleEIkhs2PCYxaqK6MGBANwZxiMeF0hCbGbKxtXb6K1rgt5yl+0LGjEYJgvEOtvO/KEJVELszuniSAAynh5xejjyqGmL5TfQjUX4gGEIzQVpbSfsjSvcWABt3gBwF45qbWqsircXUhswFiSOF4QkthRxtbatSsiqwAy66DiTxMhi1usIRpgcO/hG728oQg2A1rP6xvCEykyk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1519" name="Picture 15" descr="Image result for TECHNOLOGY CARTOO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4886325"/>
            <a:ext cx="2743200" cy="1666875"/>
          </a:xfrm>
          <a:prstGeom prst="rect">
            <a:avLst/>
          </a:prstGeom>
          <a:noFill/>
        </p:spPr>
      </p:pic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0" y="22860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spc="300" normalizeH="0" baseline="0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NOW-WHAT DO WE DO?</a:t>
            </a:r>
            <a:endParaRPr kumimoji="0" lang="en-US" sz="4000" b="1" i="0" u="none" strike="noStrike" spc="300" normalizeH="0" baseline="0" dirty="0" smtClean="0">
              <a:ln w="22225">
                <a:solidFill>
                  <a:schemeClr val="tx1"/>
                </a:solidFill>
                <a:prstDash val="solid"/>
              </a:ln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81000"/>
            <a:ext cx="8686800" cy="6020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9722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01899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2743200"/>
            <a:ext cx="91440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141413" marR="0" lvl="0" indent="-681038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2060"/>
              </a:buClr>
              <a:buSzTx/>
              <a:buFont typeface="Wingdings" panose="05000000000000000000" pitchFamily="2" charset="2"/>
              <a:buChar char="v"/>
              <a:tabLst/>
            </a:pPr>
            <a:r>
              <a:rPr kumimoji="0" lang="en-US" sz="2800" b="0" i="0" u="none" strike="noStrike" cap="none" spc="30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Improved dexterity and mental acuity</a:t>
            </a:r>
            <a:endParaRPr kumimoji="0" lang="en-US" sz="2800" b="0" i="0" u="none" strike="noStrike" cap="none" spc="300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1141413" marR="0" lvl="0" indent="-681038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2060"/>
              </a:buClr>
              <a:buSzTx/>
              <a:buFont typeface="Wingdings" panose="05000000000000000000" pitchFamily="2" charset="2"/>
              <a:buChar char="v"/>
              <a:tabLst/>
            </a:pPr>
            <a:r>
              <a:rPr kumimoji="0" lang="en-US" sz="2800" b="0" i="0" u="none" strike="noStrike" cap="none" spc="30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Expanded knowledge base</a:t>
            </a:r>
            <a:endParaRPr kumimoji="0" lang="en-US" sz="2800" b="0" i="0" u="none" strike="noStrike" cap="none" spc="300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1141413" marR="0" lvl="0" indent="-681038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2060"/>
              </a:buClr>
              <a:buSzTx/>
              <a:buFont typeface="Wingdings" panose="05000000000000000000" pitchFamily="2" charset="2"/>
              <a:buChar char="v"/>
              <a:tabLst/>
            </a:pPr>
            <a:r>
              <a:rPr kumimoji="0" lang="en-US" sz="2800" b="0" i="0" u="none" strike="noStrike" cap="none" spc="30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Enhanced self-esteemed</a:t>
            </a:r>
            <a:endParaRPr kumimoji="0" lang="en-US" sz="2800" b="0" i="0" u="none" strike="noStrike" cap="none" spc="300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1141413" marR="0" lvl="0" indent="-681038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2060"/>
              </a:buClr>
              <a:buSzTx/>
              <a:buFont typeface="Wingdings" panose="05000000000000000000" pitchFamily="2" charset="2"/>
              <a:buChar char="v"/>
              <a:tabLst/>
            </a:pPr>
            <a:r>
              <a:rPr kumimoji="0" lang="en-US" sz="2800" b="0" i="0" u="none" strike="noStrike" cap="none" spc="30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Ease of loneliness and isolation</a:t>
            </a:r>
            <a:endParaRPr kumimoji="0" lang="en-US" sz="2800" b="0" i="0" u="none" strike="noStrike" cap="none" spc="300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1141413" marR="0" lvl="0" indent="-681038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2060"/>
              </a:buClr>
              <a:buSzTx/>
              <a:buFont typeface="Wingdings" panose="05000000000000000000" pitchFamily="2" charset="2"/>
              <a:buChar char="v"/>
              <a:tabLst/>
            </a:pPr>
            <a:r>
              <a:rPr kumimoji="0" lang="en-US" sz="2800" b="0" i="0" u="none" strike="noStrike" cap="none" spc="30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Social connection </a:t>
            </a:r>
          </a:p>
          <a:p>
            <a:pPr marL="1141413" marR="0" lvl="0" indent="-681038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2060"/>
              </a:buClr>
              <a:buSzTx/>
              <a:buFont typeface="Wingdings" panose="05000000000000000000" pitchFamily="2" charset="2"/>
              <a:buChar char="v"/>
              <a:tabLst/>
            </a:pPr>
            <a:r>
              <a:rPr kumimoji="0" lang="en-US" sz="2800" b="0" i="0" u="none" strike="noStrike" cap="none" spc="30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Almost instant global awareness </a:t>
            </a:r>
          </a:p>
          <a:p>
            <a:pPr marL="1141413" marR="0" lvl="0" indent="-681038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2060"/>
              </a:buClr>
              <a:buSzTx/>
              <a:buFont typeface="Wingdings" panose="05000000000000000000" pitchFamily="2" charset="2"/>
              <a:buChar char="v"/>
              <a:tabLst/>
            </a:pPr>
            <a:r>
              <a:rPr lang="en-US" sz="2800" spc="300" dirty="0" smtClean="0">
                <a:latin typeface="Arial" panose="020B0604020202020204" pitchFamily="34" charset="0"/>
                <a:cs typeface="Arial" panose="020B0604020202020204" pitchFamily="34" charset="0"/>
              </a:rPr>
              <a:t>3-D imaging </a:t>
            </a:r>
          </a:p>
          <a:p>
            <a:pPr marL="1141413" marR="0" lvl="0" indent="-681038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2060"/>
              </a:buClr>
              <a:buSzTx/>
              <a:buFont typeface="Wingdings" panose="05000000000000000000" pitchFamily="2" charset="2"/>
              <a:buChar char="v"/>
              <a:tabLst/>
            </a:pPr>
            <a:r>
              <a:rPr kumimoji="0" lang="en-US" sz="2800" b="0" i="0" u="none" strike="noStrike" cap="none" spc="30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Virtual reality</a:t>
            </a:r>
          </a:p>
        </p:txBody>
      </p:sp>
      <p:pic>
        <p:nvPicPr>
          <p:cNvPr id="4099" name="Picture 3" descr="Image result for technology imag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57200"/>
            <a:ext cx="2466975" cy="184785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914400"/>
            <a:ext cx="4376928" cy="5821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136" y="228600"/>
            <a:ext cx="6227064" cy="582168"/>
          </a:xfrm>
          <a:prstGeom prst="rect">
            <a:avLst/>
          </a:prstGeom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228600" y="914400"/>
            <a:ext cx="86868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914400"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2060"/>
              </a:buClr>
              <a:buSzTx/>
              <a:tabLst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NEAR INSTANT ASSUMPTION(S)</a:t>
            </a:r>
            <a:endParaRPr kumimoji="0" lang="en-US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914400"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2060"/>
              </a:buClr>
              <a:buSzTx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SEXTING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914400"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2060"/>
              </a:buClr>
              <a:buSzTx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PORN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914400"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2060"/>
              </a:buClr>
              <a:buSzTx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BABYSITTING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914400"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2060"/>
              </a:buClr>
              <a:buSzTx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LOSS OF TIME, ENERGY, RESOURCES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914400"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2060"/>
              </a:buClr>
              <a:buSzTx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SET UP FOR CRIME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914400"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2060"/>
              </a:buClr>
              <a:buSzTx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INCULSIVE/SINGULARITY</a:t>
            </a:r>
          </a:p>
          <a:p>
            <a:pPr marL="914400"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2060"/>
              </a:buClr>
              <a:buSzTx/>
              <a:tabLst/>
            </a:pPr>
            <a:r>
              <a:rPr lang="en-US" sz="2000" dirty="0" smtClean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‘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CYBER BULLYING’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72132"/>
            <a:ext cx="9144000" cy="31858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228600" y="1143000"/>
            <a:ext cx="8686800" cy="5601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en-US" b="1" u="none" strike="noStrike" cap="none" spc="300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PEW RESEARCH CENTER </a:t>
            </a:r>
          </a:p>
          <a:p>
            <a:pPr marR="0" lvl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en-US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Internet, Science &amp; Tech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b="1" dirty="0" smtClean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en-US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 of January 2014)</a:t>
            </a:r>
            <a:endParaRPr lang="en-US" sz="1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Wingdings" pitchFamily="2" charset="2"/>
            </a:endParaRPr>
          </a:p>
          <a:p>
            <a:pPr marL="285750" marR="0" lvl="0" indent="-28575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64% of American adults own a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 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BC7B2B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smartphone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90% of American adults own a cell phone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32% of American adults own an e-reader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42% of American adults own a tablet computer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Some smartphone owners — particularly younger adults, minorities and lower-income Americans — depend on their smartphone for internet access. Of U.S. adults who own a smartphone,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 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BC7B2B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7% are “smartphone-dependent.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”</a:t>
            </a:r>
          </a:p>
          <a:p>
            <a:pPr marL="285750" marR="0" lvl="0" indent="-2857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67% of cell owners find themselves checking their phone for messages, alerts, or calls — even when they don’t notice their phone ringing or vibrating.</a:t>
            </a:r>
          </a:p>
          <a:p>
            <a:pPr marL="285750" marR="0" lvl="0" indent="-2857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44% of cell owners have slept with their phone next to their bed because they wanted to make sure they didn’t miss any calls, text messages, or other updates during the night.</a:t>
            </a:r>
          </a:p>
          <a:p>
            <a:pPr marL="285750" marR="0" lvl="0" indent="-2857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29% of cell owners describe their cell phone as “something they can’t imagine living without.”</a:t>
            </a:r>
          </a:p>
          <a:p>
            <a:pPr marL="285750" marR="0" lvl="0" indent="-2857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63% of adult cell owners use their phones to go online.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16388" name="Picture 4" descr="Image result for technology imag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2057400"/>
            <a:ext cx="2857500" cy="1600200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28600"/>
            <a:ext cx="7461504" cy="5852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28600"/>
            <a:ext cx="7461504" cy="585216"/>
          </a:xfrm>
          <a:prstGeom prst="rect">
            <a:avLst/>
          </a:prstGeom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8600" y="1143000"/>
            <a:ext cx="868680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n-US" b="1" spc="3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PEW RESEARCH CENTER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n-US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Internet, Science &amp; Tech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 of January 2014)</a:t>
            </a:r>
            <a:endParaRPr lang="en-US" sz="1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Wingdings" pitchFamily="2" charset="2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n-US" sz="11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1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1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Wingdings" pitchFamily="2" charset="2"/>
            </a:endParaRPr>
          </a:p>
          <a:p>
            <a:pPr marL="285750" marR="0" lvl="0" indent="-28575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34% of cell internet users go online </a:t>
            </a:r>
            <a:r>
              <a:rPr kumimoji="0" lang="en-US" sz="14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mostly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 using their </a:t>
            </a:r>
            <a:b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phones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and not using some other device such as a desktop </a:t>
            </a:r>
            <a:b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or laptop computer.</a:t>
            </a:r>
            <a:b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285750" marR="0" lvl="0" indent="-28575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74% of adult smartphone owners ages 18 and older say they </a:t>
            </a:r>
            <a:b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use their phone to get directions or other information based on</a:t>
            </a:r>
            <a:b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their current location.</a:t>
            </a:r>
            <a:b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285750" marR="0" lvl="0" indent="-28575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Among adult social media users ages 18 and older, 30% say that at least one of their accounts is currently set up to include their location in their posts.</a:t>
            </a:r>
            <a:b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285750" marR="0" lvl="0" indent="-28575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12% of adult smartphone owners say they use a geosocial service to “check in” to certain locations or share their location with friends, down from 18% in early 2012.</a:t>
            </a:r>
            <a:b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285750" marR="0" lvl="0" indent="-28575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Among these geosocial service users, 39% say they check into places on Facebook, 18% say they use Foursquare, and 14% say they use Google Plus, among other services.</a:t>
            </a:r>
            <a:b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285750" marR="0" lvl="0" indent="-28575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9% of adults have texted a charitable donation from their mobile phone. 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4" descr="Image result for technology imag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2057400"/>
            <a:ext cx="2857500" cy="1600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325954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228600" y="914400"/>
            <a:ext cx="86868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F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rom Christian Counseling Today magazine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Volume 21, No. 1, page 27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  <a:p>
            <a:pPr marL="227013" marR="0" lvl="0" indent="-2270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SzPct val="150000"/>
              <a:buFont typeface="Arial" pitchFamily="34" charset="0"/>
              <a:buChar char="•"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90% of children age 8-16 have viewed porn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27013" marR="0" lvl="0" indent="-2270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SzPct val="150000"/>
              <a:buFont typeface="Arial" pitchFamily="34" charset="0"/>
              <a:buChar char="•"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The average age of first internet exposure to porn is 11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27013" marR="0" lvl="0" indent="-2270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SzPct val="150000"/>
              <a:buFont typeface="Arial" pitchFamily="34" charset="0"/>
              <a:buChar char="•"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More than 11 million teens regularly view porn online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27013" marR="0" lvl="0" indent="-2270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SzPct val="150000"/>
              <a:buFont typeface="Arial" pitchFamily="34" charset="0"/>
              <a:buChar char="•"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The largest consumer of porn are boys aged 12-17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27013" marR="0" lvl="0" indent="-2270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SzPct val="150000"/>
              <a:buFont typeface="Arial" pitchFamily="34" charset="0"/>
              <a:buChar char="•"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70% of men aged l8-34 visit a porn web site in a given month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27013" marR="0" lvl="0" indent="-2270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SzPct val="150000"/>
              <a:buFont typeface="Arial" pitchFamily="34" charset="0"/>
              <a:buChar char="•"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One in sex women struggle with porn addiction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228600" y="3581400"/>
            <a:ext cx="868680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solidFill>
                  <a:srgbClr val="003399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  <a:hlinkClick r:id="rId2"/>
              </a:rPr>
              <a:t>From: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3399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  <a:hlinkClick r:id="rId2"/>
              </a:rPr>
              <a:t>http://www.dailymail.co.uk/news/article-3034480/The-children-young-ten-feed-internet-porn-addiction.html#ixzz3XCeWuJWd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</a:t>
            </a:r>
            <a:b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</a:b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27013" marR="0" lvl="0" indent="-2270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SzPct val="151000"/>
              <a:buFont typeface="Arial" pitchFamily="34" charset="0"/>
              <a:buChar char="•"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A poll of nearly 700 children by the NSPCC last week revealed that nearly one in ten </a:t>
            </a:r>
            <a:b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</a:b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12 to 13-year-olds is worried about having an addiction to porn, while more than one in ten have made or been part of a sexually explicit video.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27013" marR="0" lvl="0" indent="-2270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SzPct val="151000"/>
              <a:buFont typeface="Arial" pitchFamily="34" charset="0"/>
              <a:buChar char="•"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The disturbing results also showed that one in five of those surveyed said they’d seen pornographic images that had shocked or upset them.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27013" marR="0" lvl="0" indent="-2270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SzPct val="151000"/>
              <a:buFont typeface="Arial" pitchFamily="34" charset="0"/>
              <a:buChar char="•"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This is just the latest survey to concern child welfare experts. A survey for the BBC last year found that 60 per cent of young people were 14 years old or younger when they first saw porn online.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7413" name="Picture 5" descr="Image result for EVI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1285874"/>
            <a:ext cx="2705100" cy="1685926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8686800" cy="4108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Image result for CATFISH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5472" y="1600200"/>
            <a:ext cx="1752600" cy="2613025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860" y="201104"/>
            <a:ext cx="6812280" cy="1203960"/>
          </a:xfrm>
          <a:prstGeom prst="rect">
            <a:avLst/>
          </a:prstGeom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228600" y="3657600"/>
            <a:ext cx="8686800" cy="3093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46023" numCol="1" anchor="t" anchorCtr="0" compatLnSpc="1">
            <a:prstTxWarp prst="textNoShape">
              <a:avLst/>
            </a:prstTxWarp>
            <a:spAutoFit/>
          </a:bodyPr>
          <a:lstStyle/>
          <a:p>
            <a:pPr marL="282575" marR="0" lvl="0" indent="-2825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SzPct val="150000"/>
              <a:buFont typeface="Arial" pitchFamily="34" charset="0"/>
              <a:buChar char="•"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If you introduce online capabilities to the value of </a:t>
            </a:r>
            <a:b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</a:b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Hyper Individualization, the result is more connectivity </a:t>
            </a:r>
            <a:b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</a:b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but also more isolation. </a:t>
            </a:r>
          </a:p>
          <a:p>
            <a:pPr marL="282575" marR="0" lvl="0" indent="-2825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SzPct val="150000"/>
              <a:buFont typeface="Arial" pitchFamily="34" charset="0"/>
              <a:buChar char="•"/>
              <a:tabLst/>
            </a:pPr>
            <a:endParaRPr kumimoji="0" lang="en-US" b="0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endParaRPr>
          </a:p>
          <a:p>
            <a:pPr marL="282575" marR="0" lvl="0" indent="-2825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SzPct val="150000"/>
              <a:buFont typeface="Arial" pitchFamily="34" charset="0"/>
              <a:buChar char="•"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Communication platforms are used to promote values like Success, and </a:t>
            </a:r>
            <a:b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</a:b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Self-Image rather than actually building relationships. </a:t>
            </a:r>
          </a:p>
          <a:p>
            <a:pPr marL="282575" marR="0" lvl="0" indent="-2825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SzPct val="150000"/>
              <a:buFont typeface="Arial" pitchFamily="34" charset="0"/>
              <a:buChar char="•"/>
              <a:tabLst/>
            </a:pPr>
            <a:endParaRPr lang="en-US" dirty="0"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endParaRPr>
          </a:p>
          <a:p>
            <a:pPr marL="282575" marR="0" lvl="0" indent="-2825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SzPct val="150000"/>
              <a:buFont typeface="Arial" pitchFamily="34" charset="0"/>
              <a:buChar char="•"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Online social networks enable relationship QUANTITY over relational QUALITY. </a:t>
            </a:r>
            <a:b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</a:br>
            <a:r>
              <a:rPr kumimoji="0" lang="en-US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A more addicting quality of our online presentation of ourselves is that we have “editing” capabilities.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 We can begin to actually prefer online interaction because we are our own Public Relations specialists.</a:t>
            </a: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52400" y="1830198"/>
            <a:ext cx="6929487" cy="1708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46023" numCol="1" anchor="ctr" anchorCtr="0" compatLnSpc="1">
            <a:prstTxWarp prst="textNoShape">
              <a:avLst/>
            </a:prstTxWarp>
            <a:spAutoFit/>
          </a:bodyPr>
          <a:lstStyle/>
          <a:p>
            <a:pPr marL="282575" marR="0" lvl="0" indent="-2825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SzPct val="150000"/>
              <a:buFont typeface="Arial" pitchFamily="34" charset="0"/>
              <a:buChar char="•"/>
              <a:tabLst/>
            </a:pPr>
            <a:r>
              <a:rPr lang="en-US" dirty="0" smtClean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growing number of people are so desperate for people to talk with them that they will pretend to be someone else online.  </a:t>
            </a:r>
            <a:b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</a:b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Many will even use an attractive picture of someone else in an attempt to try to lure others.  This has become so common that this phenomenon has even been given a name.  It is known as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catfishing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, and it has grown to epidemic levels.</a:t>
            </a:r>
            <a:endParaRPr kumimoji="0" lang="en-US" b="0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860" y="201104"/>
            <a:ext cx="6812280" cy="1203960"/>
          </a:xfrm>
          <a:prstGeom prst="rect">
            <a:avLst/>
          </a:prstGeom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8600" y="1828800"/>
            <a:ext cx="8686800" cy="435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46023" numCol="1" anchor="t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SzPct val="150000"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The video says that this creates a cycle. We are lonely but afraid of intimacy. Online world offers us three gratifying fantasies:</a:t>
            </a:r>
          </a:p>
          <a:p>
            <a:pPr marL="461963" marR="0" lvl="0" indent="-4619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endParaRPr>
          </a:p>
          <a:p>
            <a:pPr marL="461963" marR="0" lvl="0" indent="-4619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SzTx/>
              <a:buFont typeface="+mj-lt"/>
              <a:buAutoNum type="arabicPeriod"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We can give attention to whatever we want. We control our flow of information.</a:t>
            </a:r>
            <a:b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</a:br>
            <a:endParaRPr kumimoji="0" lang="en-US" sz="2000" b="0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endParaRPr>
          </a:p>
          <a:p>
            <a:pPr marL="461963" marR="0" lvl="0" indent="-4619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SzTx/>
              <a:buFont typeface="+mj-lt"/>
              <a:buAutoNum type="arabicPeriod"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We will always be heard. Blogging, tweeting, Facebook, texting.</a:t>
            </a:r>
            <a:b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</a:br>
            <a:endParaRPr kumimoji="0" lang="en-US" sz="2000" b="0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endParaRPr>
          </a:p>
          <a:p>
            <a:pPr marL="461963" marR="0" lvl="0" indent="-4619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SzTx/>
              <a:buFont typeface="+mj-lt"/>
              <a:buAutoNum type="arabicPeriod"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Therefore we are never alone.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en-US" sz="2000" b="1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QUOTED FROM: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smtClean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“</a:t>
            </a:r>
            <a:r>
              <a:rPr kumimoji="0" lang="en-US" sz="2000" b="1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The Loneliest Generation?”</a:t>
            </a:r>
            <a:r>
              <a:rPr lang="en-US" sz="2000" b="1" dirty="0" smtClean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Date: October 2, 2013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Author: Rachel Gall       </a:t>
            </a:r>
            <a:endParaRPr kumimoji="0" lang="en-US" sz="2000" b="0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97259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228600" y="2409885"/>
            <a:ext cx="8686800" cy="452431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Sexual addiction otherwise known as compulsive sexual behavior is associated with serious psychosocial problems and risk-taking behavior. This study used the Cybersex addiction test, Craving for pornography questionnaire, and a Questionnaire on intimacy among 267 participants (192 males and 75 females who were recruited from special sites that are dedicated to pornography and cybersex on the Internet).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en-US" sz="1600" dirty="0"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Results of regression analysis indicated that pornography, gender, and cybersex significantly predicted difficulties in intimacy and it accounted for 66.1% of the variance of rating on the intimacy questionnaire.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en-US" sz="1600" dirty="0"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Second, regression analysis also indicated that craving for pornography, gender, and difficulties in forming intimate relationships significantly predicted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frequency of cybersex use and it accounted for 83.7% of the variance in ratings of cybersex use. 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Third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men had higher scores of frequency of using cybersex than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women and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higher scores of craving for pornography than women A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nd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no higher scores on the questionnaire measuring difficulties in forming intimate relationship than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women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1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69" name="Picture 13" descr="Image result for SEX ADDIC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5675" y="118872"/>
            <a:ext cx="2143125" cy="214312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995</TotalTime>
  <Words>554</Words>
  <Application>Microsoft Office PowerPoint</Application>
  <PresentationFormat>On-screen Show (4:3)</PresentationFormat>
  <Paragraphs>89</Paragraphs>
  <Slides>15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Berlin Sans FB</vt:lpstr>
      <vt:lpstr>Calibri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Harl</dc:creator>
  <cp:lastModifiedBy>Shawn LaVergne</cp:lastModifiedBy>
  <cp:revision>69</cp:revision>
  <dcterms:created xsi:type="dcterms:W3CDTF">2015-05-16T19:25:58Z</dcterms:created>
  <dcterms:modified xsi:type="dcterms:W3CDTF">2015-05-28T04:27:50Z</dcterms:modified>
</cp:coreProperties>
</file>