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8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2EADE-80BC-443E-85F2-A9DD6CB462A1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CF85A-0B9F-4F44-B68C-AB818B0B4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889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2EADE-80BC-443E-85F2-A9DD6CB462A1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CF85A-0B9F-4F44-B68C-AB818B0B4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321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2EADE-80BC-443E-85F2-A9DD6CB462A1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CF85A-0B9F-4F44-B68C-AB818B0B4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165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2EADE-80BC-443E-85F2-A9DD6CB462A1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CF85A-0B9F-4F44-B68C-AB818B0B4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95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2EADE-80BC-443E-85F2-A9DD6CB462A1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CF85A-0B9F-4F44-B68C-AB818B0B4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82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2EADE-80BC-443E-85F2-A9DD6CB462A1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CF85A-0B9F-4F44-B68C-AB818B0B4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27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2EADE-80BC-443E-85F2-A9DD6CB462A1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CF85A-0B9F-4F44-B68C-AB818B0B4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95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2EADE-80BC-443E-85F2-A9DD6CB462A1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CF85A-0B9F-4F44-B68C-AB818B0B4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462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2EADE-80BC-443E-85F2-A9DD6CB462A1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CF85A-0B9F-4F44-B68C-AB818B0B4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42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2EADE-80BC-443E-85F2-A9DD6CB462A1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CF85A-0B9F-4F44-B68C-AB818B0B4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597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2EADE-80BC-443E-85F2-A9DD6CB462A1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CF85A-0B9F-4F44-B68C-AB818B0B4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58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2EADE-80BC-443E-85F2-A9DD6CB462A1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CF85A-0B9F-4F44-B68C-AB818B0B4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335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A96C3EA-1165-4EA3-878B-4159A5E43197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6132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21524F1-5137-4B0D-A85E-021EBDE54B72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8372837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2509F26-B5DC-4BA7-B476-4CB044237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B103EB1-B135-4526-B883-33228FC27F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80000">
            <a:off x="611505" y="683404"/>
            <a:ext cx="7920990" cy="5404104"/>
          </a:xfrm>
          <a:prstGeom prst="rect">
            <a:avLst/>
          </a:prstGeom>
          <a:solidFill>
            <a:srgbClr val="FFFFFF"/>
          </a:solidFill>
          <a:ln w="3175" cap="sq" cmpd="thinThick">
            <a:solidFill>
              <a:srgbClr val="DDDDDD"/>
            </a:solidFill>
            <a:miter lim="800000"/>
          </a:ln>
          <a:effectLst>
            <a:outerShdw blurRad="2667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pic>
        <p:nvPicPr>
          <p:cNvPr id="4" name="Picture 4" descr="Image result for ancient roMAN ships on the sea">
            <a:extLst>
              <a:ext uri="{FF2B5EF4-FFF2-40B4-BE49-F238E27FC236}">
                <a16:creationId xmlns:a16="http://schemas.microsoft.com/office/drawing/2014/main" id="{79D20B9C-954F-4415-B8AC-53F6A7FD42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71" r="-1" b="19463"/>
          <a:stretch/>
        </p:blipFill>
        <p:spPr bwMode="auto">
          <a:xfrm rot="21480000">
            <a:off x="853377" y="1003258"/>
            <a:ext cx="7437246" cy="476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FDC0690-51A9-4F86-BA7E-E93F1D6AE70A}"/>
              </a:ext>
            </a:extLst>
          </p:cNvPr>
          <p:cNvSpPr/>
          <p:nvPr/>
        </p:nvSpPr>
        <p:spPr>
          <a:xfrm rot="21407812">
            <a:off x="457200" y="274320"/>
            <a:ext cx="7448274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50" b="1" i="1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sz="135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From Miletus he (Paul) was sent to Ephesus and called for the elders of the church.” 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059306555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B88FA3C-D8EE-4BCE-B618-86FA4E216F2A}"/>
              </a:ext>
            </a:extLst>
          </p:cNvPr>
          <p:cNvSpPr/>
          <p:nvPr/>
        </p:nvSpPr>
        <p:spPr>
          <a:xfrm>
            <a:off x="457200" y="457200"/>
            <a:ext cx="8229600" cy="517064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would point out  Paul’s  characteristics, </a:t>
            </a:r>
            <a:br>
              <a:rPr lang="en-US" sz="28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detailing them from our scripture reading.</a:t>
            </a:r>
          </a:p>
          <a:p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buFont typeface="Symbol" panose="05050102010706020507" pitchFamily="18" charset="2"/>
              <a:buChar char=""/>
            </a:pPr>
            <a:r>
              <a:rPr lang="en-US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 and total commitment</a:t>
            </a:r>
            <a:br>
              <a:rPr lang="en-US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buFont typeface="Symbol" panose="05050102010706020507" pitchFamily="18" charset="2"/>
              <a:buChar char=""/>
            </a:pPr>
            <a:r>
              <a:rPr lang="en-US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Ownership of his calling</a:t>
            </a:r>
            <a:br>
              <a:rPr lang="en-US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buFont typeface="Symbol" panose="05050102010706020507" pitchFamily="18" charset="2"/>
              <a:buChar char=""/>
            </a:pPr>
            <a:r>
              <a:rPr lang="en-US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Willingness to accept consequences</a:t>
            </a:r>
            <a:br>
              <a:rPr lang="en-US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buFont typeface="Symbol" panose="05050102010706020507" pitchFamily="18" charset="2"/>
              <a:buChar char=""/>
            </a:pPr>
            <a:r>
              <a:rPr lang="en-US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Compulsion to evangelize</a:t>
            </a:r>
            <a:br>
              <a:rPr lang="en-US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buFont typeface="Symbol" panose="05050102010706020507" pitchFamily="18" charset="2"/>
              <a:buChar char=""/>
            </a:pPr>
            <a:r>
              <a:rPr lang="en-US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Offering his service without expectation of recompense</a:t>
            </a:r>
            <a:br>
              <a:rPr lang="en-US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Charging others to likeminded in generosity, compassion and edification</a:t>
            </a:r>
            <a:endParaRPr lang="en-US" dirty="0">
              <a:latin typeface="Arial Black" panose="020B0A040201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b="1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dirty="0">
              <a:latin typeface="Arial Black" panose="020B0A040201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800" b="1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why do these traits matter?</a:t>
            </a:r>
            <a:endParaRPr lang="en-US" sz="2800" dirty="0">
              <a:solidFill>
                <a:srgbClr val="C00000"/>
              </a:solidFill>
              <a:latin typeface="Arial Black" panose="020B0A040201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80449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What Does God want from me">
            <a:extLst>
              <a:ext uri="{FF2B5EF4-FFF2-40B4-BE49-F238E27FC236}">
                <a16:creationId xmlns:a16="http://schemas.microsoft.com/office/drawing/2014/main" id="{20F754B1-63A5-47FD-AECB-504812A51F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8" r="10305" b="-2"/>
          <a:stretch/>
        </p:blipFill>
        <p:spPr bwMode="auto">
          <a:xfrm>
            <a:off x="20" y="1"/>
            <a:ext cx="9143979" cy="6132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C378A39E-7C31-46DC-BF58-1048E7CF39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751" b="26582"/>
          <a:stretch>
            <a:fillRect/>
          </a:stretch>
        </p:blipFill>
        <p:spPr>
          <a:xfrm>
            <a:off x="0" y="5029200"/>
            <a:ext cx="9144000" cy="1828800"/>
          </a:xfrm>
          <a:custGeom>
            <a:avLst/>
            <a:gdLst>
              <a:gd name="connsiteX0" fmla="*/ 0 w 12192000"/>
              <a:gd name="connsiteY0" fmla="*/ 0 h 1828800"/>
              <a:gd name="connsiteX1" fmla="*/ 12192000 w 12192000"/>
              <a:gd name="connsiteY1" fmla="*/ 0 h 1828800"/>
              <a:gd name="connsiteX2" fmla="*/ 12192000 w 12192000"/>
              <a:gd name="connsiteY2" fmla="*/ 1828800 h 1828800"/>
              <a:gd name="connsiteX3" fmla="*/ 0 w 12192000"/>
              <a:gd name="connsiteY3" fmla="*/ 18288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1828800">
                <a:moveTo>
                  <a:pt x="0" y="0"/>
                </a:moveTo>
                <a:lnTo>
                  <a:pt x="12192000" y="0"/>
                </a:lnTo>
                <a:lnTo>
                  <a:pt x="12192000" y="1828800"/>
                </a:lnTo>
                <a:lnTo>
                  <a:pt x="0" y="1828800"/>
                </a:lnTo>
                <a:close/>
              </a:path>
            </a:pathLst>
          </a:cu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DFB6D24-577D-4559-9F32-B8A4823D72EA}"/>
              </a:ext>
            </a:extLst>
          </p:cNvPr>
          <p:cNvSpPr/>
          <p:nvPr/>
        </p:nvSpPr>
        <p:spPr>
          <a:xfrm>
            <a:off x="0" y="6126480"/>
            <a:ext cx="91439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 and total commitment</a:t>
            </a:r>
          </a:p>
        </p:txBody>
      </p:sp>
    </p:spTree>
    <p:extLst>
      <p:ext uri="{BB962C8B-B14F-4D97-AF65-F5344CB8AC3E}">
        <p14:creationId xmlns:p14="http://schemas.microsoft.com/office/powerpoint/2010/main" val="966960425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ownership">
            <a:extLst>
              <a:ext uri="{FF2B5EF4-FFF2-40B4-BE49-F238E27FC236}">
                <a16:creationId xmlns:a16="http://schemas.microsoft.com/office/drawing/2014/main" id="{EA430C3E-E22F-432C-AEA7-61BB7BD661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1" r="7502" b="1"/>
          <a:stretch/>
        </p:blipFill>
        <p:spPr bwMode="auto">
          <a:xfrm>
            <a:off x="20" y="1"/>
            <a:ext cx="9143979" cy="6132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C378A39E-7C31-46DC-BF58-1048E7CF39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751" b="26582"/>
          <a:stretch>
            <a:fillRect/>
          </a:stretch>
        </p:blipFill>
        <p:spPr>
          <a:xfrm>
            <a:off x="0" y="5029200"/>
            <a:ext cx="9144000" cy="1828800"/>
          </a:xfrm>
          <a:custGeom>
            <a:avLst/>
            <a:gdLst>
              <a:gd name="connsiteX0" fmla="*/ 0 w 12192000"/>
              <a:gd name="connsiteY0" fmla="*/ 0 h 1828800"/>
              <a:gd name="connsiteX1" fmla="*/ 12192000 w 12192000"/>
              <a:gd name="connsiteY1" fmla="*/ 0 h 1828800"/>
              <a:gd name="connsiteX2" fmla="*/ 12192000 w 12192000"/>
              <a:gd name="connsiteY2" fmla="*/ 1828800 h 1828800"/>
              <a:gd name="connsiteX3" fmla="*/ 0 w 12192000"/>
              <a:gd name="connsiteY3" fmla="*/ 18288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1828800">
                <a:moveTo>
                  <a:pt x="0" y="0"/>
                </a:moveTo>
                <a:lnTo>
                  <a:pt x="12192000" y="0"/>
                </a:lnTo>
                <a:lnTo>
                  <a:pt x="12192000" y="1828800"/>
                </a:lnTo>
                <a:lnTo>
                  <a:pt x="0" y="1828800"/>
                </a:lnTo>
                <a:close/>
              </a:path>
            </a:pathLst>
          </a:cu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8D437C1-4469-47CF-968A-6F03C72A5DE1}"/>
              </a:ext>
            </a:extLst>
          </p:cNvPr>
          <p:cNvSpPr/>
          <p:nvPr/>
        </p:nvSpPr>
        <p:spPr>
          <a:xfrm>
            <a:off x="0" y="6126480"/>
            <a:ext cx="9143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Ownership of His calling</a:t>
            </a:r>
          </a:p>
        </p:txBody>
      </p:sp>
    </p:spTree>
    <p:extLst>
      <p:ext uri="{BB962C8B-B14F-4D97-AF65-F5344CB8AC3E}">
        <p14:creationId xmlns:p14="http://schemas.microsoft.com/office/powerpoint/2010/main" val="2780257223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NATURAL  CONSEQUENCES">
            <a:extLst>
              <a:ext uri="{FF2B5EF4-FFF2-40B4-BE49-F238E27FC236}">
                <a16:creationId xmlns:a16="http://schemas.microsoft.com/office/drawing/2014/main" id="{E66550FE-E8E2-41F2-BBE4-78DE3B9546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6" b="-1"/>
          <a:stretch/>
        </p:blipFill>
        <p:spPr bwMode="auto">
          <a:xfrm>
            <a:off x="20" y="1"/>
            <a:ext cx="9143979" cy="6132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C378A39E-7C31-46DC-BF58-1048E7CF39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751" b="26582"/>
          <a:stretch>
            <a:fillRect/>
          </a:stretch>
        </p:blipFill>
        <p:spPr>
          <a:xfrm>
            <a:off x="0" y="5029200"/>
            <a:ext cx="9144000" cy="1828800"/>
          </a:xfrm>
          <a:custGeom>
            <a:avLst/>
            <a:gdLst>
              <a:gd name="connsiteX0" fmla="*/ 0 w 12192000"/>
              <a:gd name="connsiteY0" fmla="*/ 0 h 1828800"/>
              <a:gd name="connsiteX1" fmla="*/ 12192000 w 12192000"/>
              <a:gd name="connsiteY1" fmla="*/ 0 h 1828800"/>
              <a:gd name="connsiteX2" fmla="*/ 12192000 w 12192000"/>
              <a:gd name="connsiteY2" fmla="*/ 1828800 h 1828800"/>
              <a:gd name="connsiteX3" fmla="*/ 0 w 12192000"/>
              <a:gd name="connsiteY3" fmla="*/ 18288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1828800">
                <a:moveTo>
                  <a:pt x="0" y="0"/>
                </a:moveTo>
                <a:lnTo>
                  <a:pt x="12192000" y="0"/>
                </a:lnTo>
                <a:lnTo>
                  <a:pt x="12192000" y="1828800"/>
                </a:lnTo>
                <a:lnTo>
                  <a:pt x="0" y="1828800"/>
                </a:lnTo>
                <a:close/>
              </a:path>
            </a:pathLst>
          </a:cu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5A82D0D-3723-448B-ACE3-321F4FBD79AB}"/>
              </a:ext>
            </a:extLst>
          </p:cNvPr>
          <p:cNvSpPr/>
          <p:nvPr/>
        </p:nvSpPr>
        <p:spPr>
          <a:xfrm>
            <a:off x="1" y="6126480"/>
            <a:ext cx="9143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Willingness to accept consequences</a:t>
            </a:r>
          </a:p>
        </p:txBody>
      </p:sp>
    </p:spTree>
    <p:extLst>
      <p:ext uri="{BB962C8B-B14F-4D97-AF65-F5344CB8AC3E}">
        <p14:creationId xmlns:p14="http://schemas.microsoft.com/office/powerpoint/2010/main" val="156894497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503B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Image result for evangelization">
            <a:extLst>
              <a:ext uri="{FF2B5EF4-FFF2-40B4-BE49-F238E27FC236}">
                <a16:creationId xmlns:a16="http://schemas.microsoft.com/office/drawing/2014/main" id="{6AE6C5D2-5FD7-49A0-BD87-86E348BE65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1041" y="643467"/>
            <a:ext cx="3481916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F4236FA-5364-4A7B-8432-E56E4F8EDACA}"/>
              </a:ext>
            </a:extLst>
          </p:cNvPr>
          <p:cNvSpPr/>
          <p:nvPr/>
        </p:nvSpPr>
        <p:spPr>
          <a:xfrm>
            <a:off x="0" y="636068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COMPULSION TO EVANGELIZE</a:t>
            </a:r>
          </a:p>
        </p:txBody>
      </p:sp>
    </p:spTree>
    <p:extLst>
      <p:ext uri="{BB962C8B-B14F-4D97-AF65-F5344CB8AC3E}">
        <p14:creationId xmlns:p14="http://schemas.microsoft.com/office/powerpoint/2010/main" val="3154126959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result for FREE GIFT OF GRACE">
            <a:extLst>
              <a:ext uri="{FF2B5EF4-FFF2-40B4-BE49-F238E27FC236}">
                <a16:creationId xmlns:a16="http://schemas.microsoft.com/office/drawing/2014/main" id="{2660BD27-10C8-40F5-BC91-DAB6ADF3A4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19" b="6840"/>
          <a:stretch/>
        </p:blipFill>
        <p:spPr bwMode="auto">
          <a:xfrm>
            <a:off x="20" y="1"/>
            <a:ext cx="9143979" cy="6132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C378A39E-7C31-46DC-BF58-1048E7CF39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751" b="26582"/>
          <a:stretch>
            <a:fillRect/>
          </a:stretch>
        </p:blipFill>
        <p:spPr>
          <a:xfrm>
            <a:off x="0" y="5029200"/>
            <a:ext cx="9144000" cy="1828800"/>
          </a:xfrm>
          <a:custGeom>
            <a:avLst/>
            <a:gdLst>
              <a:gd name="connsiteX0" fmla="*/ 0 w 12192000"/>
              <a:gd name="connsiteY0" fmla="*/ 0 h 1828800"/>
              <a:gd name="connsiteX1" fmla="*/ 12192000 w 12192000"/>
              <a:gd name="connsiteY1" fmla="*/ 0 h 1828800"/>
              <a:gd name="connsiteX2" fmla="*/ 12192000 w 12192000"/>
              <a:gd name="connsiteY2" fmla="*/ 1828800 h 1828800"/>
              <a:gd name="connsiteX3" fmla="*/ 0 w 12192000"/>
              <a:gd name="connsiteY3" fmla="*/ 18288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1828800">
                <a:moveTo>
                  <a:pt x="0" y="0"/>
                </a:moveTo>
                <a:lnTo>
                  <a:pt x="12192000" y="0"/>
                </a:lnTo>
                <a:lnTo>
                  <a:pt x="12192000" y="1828800"/>
                </a:lnTo>
                <a:lnTo>
                  <a:pt x="0" y="1828800"/>
                </a:lnTo>
                <a:close/>
              </a:path>
            </a:pathLst>
          </a:cu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AB97C46-F7C8-4931-97F0-7006AE3BBC01}"/>
              </a:ext>
            </a:extLst>
          </p:cNvPr>
          <p:cNvSpPr/>
          <p:nvPr/>
        </p:nvSpPr>
        <p:spPr>
          <a:xfrm>
            <a:off x="0" y="6217920"/>
            <a:ext cx="91439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Offering his service without expectation of recompense</a:t>
            </a:r>
          </a:p>
        </p:txBody>
      </p:sp>
    </p:spTree>
    <p:extLst>
      <p:ext uri="{BB962C8B-B14F-4D97-AF65-F5344CB8AC3E}">
        <p14:creationId xmlns:p14="http://schemas.microsoft.com/office/powerpoint/2010/main" val="1712828631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mage result for being an example">
            <a:extLst>
              <a:ext uri="{FF2B5EF4-FFF2-40B4-BE49-F238E27FC236}">
                <a16:creationId xmlns:a16="http://schemas.microsoft.com/office/drawing/2014/main" id="{72615DFC-45FF-4147-A27C-DD06F33371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863"/>
          <a:stretch/>
        </p:blipFill>
        <p:spPr bwMode="auto">
          <a:xfrm>
            <a:off x="20" y="1"/>
            <a:ext cx="9143979" cy="6132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C378A39E-7C31-46DC-BF58-1048E7CF39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751" b="26582"/>
          <a:stretch>
            <a:fillRect/>
          </a:stretch>
        </p:blipFill>
        <p:spPr>
          <a:xfrm>
            <a:off x="0" y="5029200"/>
            <a:ext cx="9144000" cy="1828800"/>
          </a:xfrm>
          <a:custGeom>
            <a:avLst/>
            <a:gdLst>
              <a:gd name="connsiteX0" fmla="*/ 0 w 12192000"/>
              <a:gd name="connsiteY0" fmla="*/ 0 h 1828800"/>
              <a:gd name="connsiteX1" fmla="*/ 12192000 w 12192000"/>
              <a:gd name="connsiteY1" fmla="*/ 0 h 1828800"/>
              <a:gd name="connsiteX2" fmla="*/ 12192000 w 12192000"/>
              <a:gd name="connsiteY2" fmla="*/ 1828800 h 1828800"/>
              <a:gd name="connsiteX3" fmla="*/ 0 w 12192000"/>
              <a:gd name="connsiteY3" fmla="*/ 18288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1828800">
                <a:moveTo>
                  <a:pt x="0" y="0"/>
                </a:moveTo>
                <a:lnTo>
                  <a:pt x="12192000" y="0"/>
                </a:lnTo>
                <a:lnTo>
                  <a:pt x="12192000" y="1828800"/>
                </a:lnTo>
                <a:lnTo>
                  <a:pt x="0" y="1828800"/>
                </a:lnTo>
                <a:close/>
              </a:path>
            </a:pathLst>
          </a:cu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90E689D-A3B6-46B1-9C45-67613DCFE3D4}"/>
              </a:ext>
            </a:extLst>
          </p:cNvPr>
          <p:cNvSpPr/>
          <p:nvPr/>
        </p:nvSpPr>
        <p:spPr>
          <a:xfrm>
            <a:off x="0" y="6217920"/>
            <a:ext cx="92122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Charging others to likeminded in generosity, compassion and edification</a:t>
            </a:r>
          </a:p>
        </p:txBody>
      </p:sp>
    </p:spTree>
    <p:extLst>
      <p:ext uri="{BB962C8B-B14F-4D97-AF65-F5344CB8AC3E}">
        <p14:creationId xmlns:p14="http://schemas.microsoft.com/office/powerpoint/2010/main" val="1363738718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60</Words>
  <Application>Microsoft Office PowerPoint</Application>
  <PresentationFormat>On-screen Show (4:3)</PresentationFormat>
  <Paragraphs>17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Impact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Shawn LaVergne</cp:lastModifiedBy>
  <cp:revision>16</cp:revision>
  <dcterms:created xsi:type="dcterms:W3CDTF">2018-06-02T00:59:53Z</dcterms:created>
  <dcterms:modified xsi:type="dcterms:W3CDTF">2018-06-03T06:33:28Z</dcterms:modified>
</cp:coreProperties>
</file>