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64" r:id="rId4"/>
    <p:sldId id="257" r:id="rId5"/>
    <p:sldId id="258" r:id="rId6"/>
    <p:sldId id="259" r:id="rId7"/>
    <p:sldId id="260" r:id="rId8"/>
    <p:sldId id="261"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111" d="100"/>
          <a:sy n="111" d="100"/>
        </p:scale>
        <p:origin x="8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EDA6ED-0E34-44AD-81DA-D49E99C9632D}"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146849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DA6ED-0E34-44AD-81DA-D49E99C9632D}"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416715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DA6ED-0E34-44AD-81DA-D49E99C9632D}"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378322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DA6ED-0E34-44AD-81DA-D49E99C9632D}"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23882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EDA6ED-0E34-44AD-81DA-D49E99C9632D}" type="datetimeFigureOut">
              <a:rPr lang="en-US" smtClean="0"/>
              <a:t>6/9/2018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104204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EDA6ED-0E34-44AD-81DA-D49E99C9632D}"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241886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EDA6ED-0E34-44AD-81DA-D49E99C9632D}" type="datetimeFigureOut">
              <a:rPr lang="en-US" smtClean="0"/>
              <a:t>6/9/2018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24084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EDA6ED-0E34-44AD-81DA-D49E99C9632D}" type="datetimeFigureOut">
              <a:rPr lang="en-US" smtClean="0"/>
              <a:t>6/9/2018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306099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DA6ED-0E34-44AD-81DA-D49E99C9632D}" type="datetimeFigureOut">
              <a:rPr lang="en-US" smtClean="0"/>
              <a:t>6/9/2018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44615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EDA6ED-0E34-44AD-81DA-D49E99C9632D}"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86647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EDA6ED-0E34-44AD-81DA-D49E99C9632D}" type="datetimeFigureOut">
              <a:rPr lang="en-US" smtClean="0"/>
              <a:t>6/9/2018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FDA1C-EDCB-4318-BB5F-52C4159987E3}" type="slidenum">
              <a:rPr lang="en-US" smtClean="0"/>
              <a:t>‹#›</a:t>
            </a:fld>
            <a:endParaRPr lang="en-US"/>
          </a:p>
        </p:txBody>
      </p:sp>
    </p:spTree>
    <p:extLst>
      <p:ext uri="{BB962C8B-B14F-4D97-AF65-F5344CB8AC3E}">
        <p14:creationId xmlns:p14="http://schemas.microsoft.com/office/powerpoint/2010/main" val="21878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DA6ED-0E34-44AD-81DA-D49E99C9632D}" type="datetimeFigureOut">
              <a:rPr lang="en-US" smtClean="0"/>
              <a:t>6/9/2018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FDA1C-EDCB-4318-BB5F-52C4159987E3}" type="slidenum">
              <a:rPr lang="en-US" smtClean="0"/>
              <a:t>‹#›</a:t>
            </a:fld>
            <a:endParaRPr lang="en-US"/>
          </a:p>
        </p:txBody>
      </p:sp>
    </p:spTree>
    <p:extLst>
      <p:ext uri="{BB962C8B-B14F-4D97-AF65-F5344CB8AC3E}">
        <p14:creationId xmlns:p14="http://schemas.microsoft.com/office/powerpoint/2010/main" val="325035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A7BF08-684F-42F4-BB6D-856521DE6787}"/>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88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323AF45D-2CA2-49B0-8690-853C1E4A5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26559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378A6-C100-4FC1-88DD-3B0F3600E461}"/>
              </a:ext>
            </a:extLst>
          </p:cNvPr>
          <p:cNvSpPr/>
          <p:nvPr/>
        </p:nvSpPr>
        <p:spPr>
          <a:xfrm>
            <a:off x="457200" y="457199"/>
            <a:ext cx="8229600" cy="6178614"/>
          </a:xfrm>
          <a:prstGeom prst="rect">
            <a:avLst/>
          </a:prstGeom>
        </p:spPr>
        <p:txBody>
          <a:bodyPr wrap="square">
            <a:spAutoFit/>
          </a:bodyPr>
          <a:lstStyle/>
          <a:p>
            <a:pPr algn="ctr"/>
            <a:r>
              <a:rPr lang="en-US" sz="3200" b="1" kern="1800" dirty="0">
                <a:solidFill>
                  <a:schemeClr val="accent4">
                    <a:lumMod val="50000"/>
                  </a:schemeClr>
                </a:solidFill>
                <a:latin typeface="Times New Roman" panose="02020603050405020304" pitchFamily="18" charset="0"/>
                <a:ea typeface="Times New Roman" panose="02020603050405020304" pitchFamily="18" charset="0"/>
              </a:rPr>
              <a:t>Acts 20:17-38</a:t>
            </a:r>
            <a:r>
              <a:rPr lang="en-US" sz="3200" b="1" i="1" kern="1800" dirty="0">
                <a:solidFill>
                  <a:schemeClr val="accent4">
                    <a:lumMod val="50000"/>
                  </a:schemeClr>
                </a:solidFill>
                <a:latin typeface="Times New Roman" panose="02020603050405020304" pitchFamily="18" charset="0"/>
                <a:ea typeface="Times New Roman" panose="02020603050405020304" pitchFamily="18" charset="0"/>
              </a:rPr>
              <a:t> </a:t>
            </a:r>
          </a:p>
          <a:p>
            <a:endParaRPr lang="en-US" sz="1350" b="1" i="1" kern="1800" dirty="0">
              <a:solidFill>
                <a:srgbClr val="000000"/>
              </a:solidFill>
              <a:latin typeface="Times New Roman" panose="02020603050405020304" pitchFamily="18" charset="0"/>
              <a:ea typeface="Times New Roman" panose="02020603050405020304" pitchFamily="18" charset="0"/>
            </a:endParaRPr>
          </a:p>
          <a:p>
            <a:r>
              <a:rPr lang="en-US" sz="1400" b="1" dirty="0">
                <a:solidFill>
                  <a:srgbClr val="000000"/>
                </a:solidFill>
                <a:latin typeface="Times New Roman" panose="02020603050405020304" pitchFamily="18" charset="0"/>
                <a:ea typeface="Times New Roman" panose="02020603050405020304" pitchFamily="18" charset="0"/>
              </a:rPr>
              <a:t>From Miletus he (Paul) was sent to Ephesus and called for the elders of the church. </a:t>
            </a:r>
            <a:r>
              <a:rPr lang="en-US" sz="1400" b="1" baseline="300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And when they had come to him, he said to them: You know, from the first day that I came to Asia, in what manner I always lived among you, serving the Lord with all humility, with many tears and trials which happened to me by the plotting of the Jews; </a:t>
            </a:r>
            <a:r>
              <a:rPr lang="en-US" sz="1400" b="1" baseline="300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how I kept back nothing that was helpful, but proclaimed it to you, and taught you publicly and from house to house, testifying to Jews, and also to Greeks, repentance toward God and faith toward our Lord Jesus Christ. And see, now I go bound in the spirit to Jerusalem, not knowing the things that will happen to me there, other than that which the Holy Spirit testifies in every city, saying that chains and tribulations await me. But none of these things move me; nor do I count my life dear to myself, so that I may finish my race with joy, and the ministry which I received from the Lord Jesus, to testify to the gospel of the grace of God. And indeed, now I know that you all, among whom I have gone preaching the kingdom of God, will see my face no more.</a:t>
            </a:r>
            <a:r>
              <a:rPr lang="en-US" sz="1400" b="1" baseline="300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Therefore, I testify to you this day that I am innocent of the blood of all men.</a:t>
            </a:r>
            <a:r>
              <a:rPr lang="en-US" sz="1400" b="1" baseline="300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For I have not shunned to declare to you the whole counsel of God. Therefore, take heed to yourselves and to all the flock, among which the Holy Spirit has made you overseers, to shepherd the church of God which He purchased with His own blood. For I know this, that after my departure savage wolves will come in among you, not sparing the flock. Also, from among yourselves men will rise up, speaking perverse things, to draw away the disciples after themselves. </a:t>
            </a:r>
            <a:r>
              <a:rPr lang="en-US" sz="1400" b="1" baseline="300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Therefore, watch and remember that for three years I did not cease to warn everyone night and day with tears. So now, brethren, I commend you to God and to the word of His grace, which is able to build you up and give you an inheritance among all those who are sanctified. I have coveted no one’s silver or gold or apparel. Yes, you yourselves know that these hands have provided for my necessities, and for those who were with me.</a:t>
            </a:r>
            <a:r>
              <a:rPr lang="en-US" sz="1400" b="1" baseline="300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I have shown you in every way, by laboring like this, that you must support the weak. And remember the words of the Lord Jesus, that He said, ‘It is more blessed to give than to receive.’ And when he had said these things, he knelt down and prayed with them all. Then they all wept freely, and fell on Paul’s neck and kissed him, sorrowful about most of all for the words which he spoke, that they would see his face no more. And they accompanied him to the ship.</a:t>
            </a:r>
            <a:endParaRPr lang="en-US" sz="1400" dirty="0"/>
          </a:p>
        </p:txBody>
      </p:sp>
    </p:spTree>
    <p:extLst>
      <p:ext uri="{BB962C8B-B14F-4D97-AF65-F5344CB8AC3E}">
        <p14:creationId xmlns:p14="http://schemas.microsoft.com/office/powerpoint/2010/main" val="40038895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st pauls beheading">
            <a:extLst>
              <a:ext uri="{FF2B5EF4-FFF2-40B4-BE49-F238E27FC236}">
                <a16:creationId xmlns:a16="http://schemas.microsoft.com/office/drawing/2014/main" id="{98A95DBB-913F-462F-A636-42AE586299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35" r="5908" b="-1"/>
          <a:stretch/>
        </p:blipFill>
        <p:spPr bwMode="auto">
          <a:xfrm>
            <a:off x="20" y="1"/>
            <a:ext cx="9143979" cy="61322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C378A39E-7C31-46DC-BF58-1048E7CF39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6751" b="26582"/>
          <a:stretch>
            <a:fillRect/>
          </a:stretch>
        </p:blipFill>
        <p:spPr>
          <a:xfrm>
            <a:off x="0" y="5029200"/>
            <a:ext cx="9144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5" name="Rectangle 4">
            <a:extLst>
              <a:ext uri="{FF2B5EF4-FFF2-40B4-BE49-F238E27FC236}">
                <a16:creationId xmlns:a16="http://schemas.microsoft.com/office/drawing/2014/main" id="{22C39450-325D-4E47-8E92-B73BE8B442BC}"/>
              </a:ext>
            </a:extLst>
          </p:cNvPr>
          <p:cNvSpPr/>
          <p:nvPr/>
        </p:nvSpPr>
        <p:spPr>
          <a:xfrm>
            <a:off x="0" y="5921168"/>
            <a:ext cx="9144000" cy="914400"/>
          </a:xfrm>
          <a:prstGeom prst="rect">
            <a:avLst/>
          </a:prstGeom>
        </p:spPr>
        <p:txBody>
          <a:bodyPr wrap="square">
            <a:spAutoFit/>
          </a:bodyPr>
          <a:lstStyle/>
          <a:p>
            <a:pPr algn="ctr">
              <a:lnSpc>
                <a:spcPct val="106000"/>
              </a:lnSpc>
            </a:pPr>
            <a:r>
              <a:rPr lang="en-US" sz="16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have fought a good fight, I have finished my course, I have kept the faith.”</a:t>
            </a:r>
            <a:r>
              <a:rPr lang="en-US" sz="1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6000"/>
              </a:lnSpc>
            </a:pPr>
            <a:r>
              <a:rPr lang="en-US" sz="1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Timothy 4:7</a:t>
            </a:r>
          </a:p>
          <a:p>
            <a:pPr algn="ctr">
              <a:lnSpc>
                <a:spcPct val="106000"/>
              </a:lnSpc>
            </a:pPr>
            <a:r>
              <a:rPr lang="en-US" sz="1600" b="1" kern="0" spc="300" dirty="0">
                <a:solidFill>
                  <a:schemeClr val="accent2">
                    <a:lumMod val="75000"/>
                  </a:schemeClr>
                </a:solidFill>
                <a:effectLst>
                  <a:outerShdw blurRad="60007" dist="200025" dir="15000000" sy="30000" kx="-1800000" algn="bl" rotWithShape="0">
                    <a:prstClr val="black">
                      <a:alpha val="32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Paul was never afraid to die or to speak the Gospel Truth.</a:t>
            </a:r>
          </a:p>
          <a:p>
            <a:pPr algn="ctr">
              <a:lnSpc>
                <a:spcPct val="106000"/>
              </a:lnSpc>
            </a:pPr>
            <a:r>
              <a:rPr lang="en-US" sz="15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1636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grace gospel mission">
            <a:extLst>
              <a:ext uri="{FF2B5EF4-FFF2-40B4-BE49-F238E27FC236}">
                <a16:creationId xmlns:a16="http://schemas.microsoft.com/office/drawing/2014/main" id="{F3B90184-1A43-47C9-8271-61638F572B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55" r="-1" b="-1"/>
          <a:stretch/>
        </p:blipFill>
        <p:spPr bwMode="auto">
          <a:xfrm>
            <a:off x="20" y="1"/>
            <a:ext cx="9143979" cy="61322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C378A39E-7C31-46DC-BF58-1048E7CF39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6751" b="26582"/>
          <a:stretch>
            <a:fillRect/>
          </a:stretch>
        </p:blipFill>
        <p:spPr>
          <a:xfrm>
            <a:off x="0" y="5029200"/>
            <a:ext cx="9144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5" name="Rectangle 4">
            <a:extLst>
              <a:ext uri="{FF2B5EF4-FFF2-40B4-BE49-F238E27FC236}">
                <a16:creationId xmlns:a16="http://schemas.microsoft.com/office/drawing/2014/main" id="{B02ABFF7-2BB2-470C-9FEB-EF68AA6A2648}"/>
              </a:ext>
            </a:extLst>
          </p:cNvPr>
          <p:cNvSpPr/>
          <p:nvPr/>
        </p:nvSpPr>
        <p:spPr>
          <a:xfrm>
            <a:off x="0" y="5943600"/>
            <a:ext cx="9143979" cy="853182"/>
          </a:xfrm>
          <a:prstGeom prst="rect">
            <a:avLst/>
          </a:prstGeom>
        </p:spPr>
        <p:txBody>
          <a:bodyPr wrap="square">
            <a:spAutoFit/>
          </a:bodyPr>
          <a:lstStyle/>
          <a:p>
            <a:pPr algn="ctr">
              <a:lnSpc>
                <a:spcPct val="106000"/>
              </a:lnSpc>
            </a:pPr>
            <a:r>
              <a:rPr lang="en-US" sz="2400" b="1" kern="0" spc="300" dirty="0">
                <a:solidFill>
                  <a:schemeClr val="accent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Transparency in His Calling</a:t>
            </a:r>
            <a:r>
              <a:rPr lang="en-US" sz="1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n-US" sz="2400" b="1" dirty="0">
                <a:latin typeface="Arial" panose="020B0604020202020204" pitchFamily="34" charset="0"/>
                <a:ea typeface="Calibri" panose="020F0502020204030204" pitchFamily="34" charset="0"/>
                <a:cs typeface="Arial" panose="020B0604020202020204" pitchFamily="34" charset="0"/>
              </a:rPr>
              <a:t>First in His Mission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6578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grace ministry">
            <a:extLst>
              <a:ext uri="{FF2B5EF4-FFF2-40B4-BE49-F238E27FC236}">
                <a16:creationId xmlns:a16="http://schemas.microsoft.com/office/drawing/2014/main" id="{EF88A77F-3660-4A20-ABD9-5809A6AD1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220" y="457200"/>
            <a:ext cx="5897559" cy="534837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79B6412-743D-45B4-858C-5D0380CA149B}"/>
              </a:ext>
            </a:extLst>
          </p:cNvPr>
          <p:cNvSpPr/>
          <p:nvPr/>
        </p:nvSpPr>
        <p:spPr>
          <a:xfrm>
            <a:off x="0" y="5943600"/>
            <a:ext cx="9144000" cy="853182"/>
          </a:xfrm>
          <a:prstGeom prst="rect">
            <a:avLst/>
          </a:prstGeom>
        </p:spPr>
        <p:txBody>
          <a:bodyPr wrap="square">
            <a:spAutoFit/>
          </a:bodyPr>
          <a:lstStyle/>
          <a:p>
            <a:pPr algn="ctr">
              <a:lnSpc>
                <a:spcPct val="106000"/>
              </a:lnSpc>
            </a:pPr>
            <a:r>
              <a:rPr lang="en-US" sz="2400" b="1" kern="0" spc="300" dirty="0">
                <a:solidFill>
                  <a:schemeClr val="accent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Transparency in His Calling</a:t>
            </a:r>
            <a:r>
              <a:rPr lang="en-US" sz="1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n-US" sz="2400" b="1" dirty="0">
                <a:latin typeface="Arial" panose="020B0604020202020204" pitchFamily="34" charset="0"/>
                <a:ea typeface="Calibri" panose="020F0502020204030204" pitchFamily="34" charset="0"/>
                <a:cs typeface="Arial" panose="020B0604020202020204" pitchFamily="34" charset="0"/>
              </a:rPr>
              <a:t>Second in His Ministry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7286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the message of grace">
            <a:extLst>
              <a:ext uri="{FF2B5EF4-FFF2-40B4-BE49-F238E27FC236}">
                <a16:creationId xmlns:a16="http://schemas.microsoft.com/office/drawing/2014/main" id="{3453CF8A-A853-4F9E-92E4-73CC2AEE05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8" r="7805" b="-2"/>
          <a:stretch/>
        </p:blipFill>
        <p:spPr bwMode="auto">
          <a:xfrm>
            <a:off x="20" y="1"/>
            <a:ext cx="9143979" cy="61322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C378A39E-7C31-46DC-BF58-1048E7CF39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6751" b="26582"/>
          <a:stretch>
            <a:fillRect/>
          </a:stretch>
        </p:blipFill>
        <p:spPr>
          <a:xfrm>
            <a:off x="0" y="5029200"/>
            <a:ext cx="9144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5" name="Rectangle 4">
            <a:extLst>
              <a:ext uri="{FF2B5EF4-FFF2-40B4-BE49-F238E27FC236}">
                <a16:creationId xmlns:a16="http://schemas.microsoft.com/office/drawing/2014/main" id="{F966B969-5A4F-4A8A-8383-671F8E113879}"/>
              </a:ext>
            </a:extLst>
          </p:cNvPr>
          <p:cNvSpPr/>
          <p:nvPr/>
        </p:nvSpPr>
        <p:spPr>
          <a:xfrm>
            <a:off x="0" y="5943600"/>
            <a:ext cx="9144000" cy="853182"/>
          </a:xfrm>
          <a:prstGeom prst="rect">
            <a:avLst/>
          </a:prstGeom>
        </p:spPr>
        <p:txBody>
          <a:bodyPr wrap="square">
            <a:spAutoFit/>
          </a:bodyPr>
          <a:lstStyle/>
          <a:p>
            <a:pPr algn="ctr">
              <a:lnSpc>
                <a:spcPct val="106000"/>
              </a:lnSpc>
            </a:pPr>
            <a:r>
              <a:rPr lang="en-US" sz="2400" b="1" kern="0" spc="300" dirty="0">
                <a:solidFill>
                  <a:schemeClr val="accent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Transparency in His Calling</a:t>
            </a:r>
            <a:r>
              <a:rPr lang="en-US" sz="1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ctr"/>
            <a:r>
              <a:rPr lang="en-US" sz="2400" b="1" dirty="0">
                <a:latin typeface="Arial" panose="020B0604020202020204" pitchFamily="34" charset="0"/>
                <a:ea typeface="Calibri" panose="020F0502020204030204" pitchFamily="34" charset="0"/>
                <a:cs typeface="Arial" panose="020B0604020202020204" pitchFamily="34" charset="0"/>
              </a:rPr>
              <a:t>Finally in His Message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3619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the method of grace">
            <a:extLst>
              <a:ext uri="{FF2B5EF4-FFF2-40B4-BE49-F238E27FC236}">
                <a16:creationId xmlns:a16="http://schemas.microsoft.com/office/drawing/2014/main" id="{A6A674B2-5CE0-4FC7-975C-469E138F7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57" y="1728031"/>
            <a:ext cx="7463281" cy="33957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E6B8056-A3E4-4A1A-8760-E10D4AEB0B36}"/>
              </a:ext>
            </a:extLst>
          </p:cNvPr>
          <p:cNvSpPr/>
          <p:nvPr/>
        </p:nvSpPr>
        <p:spPr>
          <a:xfrm>
            <a:off x="840356" y="5177576"/>
            <a:ext cx="7463281" cy="954107"/>
          </a:xfrm>
          <a:prstGeom prst="rect">
            <a:avLst/>
          </a:prstGeom>
        </p:spPr>
        <p:txBody>
          <a:bodyPr wrap="square">
            <a:spAutoFit/>
          </a:bodyPr>
          <a:lstStyle/>
          <a:p>
            <a:pPr algn="ctr"/>
            <a:r>
              <a:rPr lang="en-US" sz="1400" b="1" dirty="0">
                <a:solidFill>
                  <a:srgbClr val="000000"/>
                </a:solidFill>
                <a:latin typeface="Times New Roman" panose="02020603050405020304" pitchFamily="18" charset="0"/>
                <a:ea typeface="Times New Roman" panose="02020603050405020304" pitchFamily="18" charset="0"/>
              </a:rPr>
              <a:t>Our church needs a fresh commitment, a new vision and a broad hope for our community.  </a:t>
            </a:r>
          </a:p>
          <a:p>
            <a:pPr algn="ctr"/>
            <a:r>
              <a:rPr lang="en-US" sz="1400" b="1" dirty="0">
                <a:solidFill>
                  <a:srgbClr val="000000"/>
                </a:solidFill>
                <a:latin typeface="Times New Roman" panose="02020603050405020304" pitchFamily="18" charset="0"/>
                <a:ea typeface="Times New Roman" panose="02020603050405020304" pitchFamily="18" charset="0"/>
              </a:rPr>
              <a:t>Our church needs an in-reach and outreach, vitality and spiritual renewal.  We need </a:t>
            </a:r>
          </a:p>
          <a:p>
            <a:pPr algn="ctr"/>
            <a:r>
              <a:rPr lang="en-US" sz="1400" b="1" dirty="0">
                <a:solidFill>
                  <a:srgbClr val="000000"/>
                </a:solidFill>
                <a:latin typeface="Times New Roman" panose="02020603050405020304" pitchFamily="18" charset="0"/>
                <a:ea typeface="Times New Roman" panose="02020603050405020304" pitchFamily="18" charset="0"/>
              </a:rPr>
              <a:t>not be discouraged in offering our Mission, Ministry and Message.  We may need to </a:t>
            </a:r>
          </a:p>
          <a:p>
            <a:pPr algn="ctr"/>
            <a:r>
              <a:rPr lang="en-US" sz="1400" b="1" dirty="0">
                <a:solidFill>
                  <a:srgbClr val="000000"/>
                </a:solidFill>
                <a:latin typeface="Times New Roman" panose="02020603050405020304" pitchFamily="18" charset="0"/>
                <a:ea typeface="Times New Roman" panose="02020603050405020304" pitchFamily="18" charset="0"/>
              </a:rPr>
              <a:t>look at our Methods.  Pray hard about this and let Us come together and work this out!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10385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0B4266-5C95-4241-9172-272C60A4095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407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137</Words>
  <Application>Microsoft Office PowerPoint</Application>
  <PresentationFormat>On-screen Show (4:3)</PresentationFormat>
  <Paragraphs>17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Shawn LaVergne</cp:lastModifiedBy>
  <cp:revision>19</cp:revision>
  <dcterms:created xsi:type="dcterms:W3CDTF">2018-06-09T20:22:46Z</dcterms:created>
  <dcterms:modified xsi:type="dcterms:W3CDTF">2018-06-09T23:04:49Z</dcterms:modified>
</cp:coreProperties>
</file>